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5"/>
  </p:notesMasterIdLst>
  <p:sldIdLst>
    <p:sldId id="256" r:id="rId3"/>
    <p:sldId id="495" r:id="rId4"/>
    <p:sldId id="496" r:id="rId5"/>
    <p:sldId id="497" r:id="rId6"/>
    <p:sldId id="291" r:id="rId7"/>
    <p:sldId id="498"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92" r:id="rId31"/>
    <p:sldId id="499" r:id="rId32"/>
    <p:sldId id="294" r:id="rId33"/>
    <p:sldId id="50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79181"/>
  </p:normalViewPr>
  <p:slideViewPr>
    <p:cSldViewPr snapToGrid="0">
      <p:cViewPr varScale="1">
        <p:scale>
          <a:sx n="117" d="100"/>
          <a:sy n="117"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EDB5-2EFE-784A-87FB-ADF3625BF396}" type="datetimeFigureOut">
              <a:rPr lang="en-US" smtClean="0"/>
              <a:t>7/25/22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9E60-8612-EA4F-8B34-84A7E038C905}" type="slidenum">
              <a:rPr lang="en-US" smtClean="0"/>
              <a:t>‹#›</a:t>
            </a:fld>
            <a:endParaRPr lang="en-US"/>
          </a:p>
        </p:txBody>
      </p:sp>
    </p:spTree>
    <p:extLst>
      <p:ext uri="{BB962C8B-B14F-4D97-AF65-F5344CB8AC3E}">
        <p14:creationId xmlns:p14="http://schemas.microsoft.com/office/powerpoint/2010/main" val="304415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3738"/>
            <a:ext cx="6149975" cy="3460750"/>
          </a:xfrm>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mn-ea"/>
                <a:cs typeface="+mn-cs"/>
              </a:rPr>
              <a:t>[JEN]</a:t>
            </a:r>
          </a:p>
          <a:p>
            <a:endParaRPr lang="en-US" sz="1200" b="0" i="0" u="none" strike="noStrike" kern="1200" cap="none" dirty="0">
              <a:solidFill>
                <a:schemeClr val="tx1"/>
              </a:solidFill>
              <a:effectLst/>
              <a:latin typeface="Arial" charset="0"/>
              <a:ea typeface="Arial"/>
              <a:cs typeface="Arial"/>
              <a:sym typeface="Arial"/>
            </a:endParaRPr>
          </a:p>
          <a:p>
            <a:r>
              <a:rPr lang="en-US" sz="1200" b="0" i="0" u="none" strike="noStrike" kern="1200" cap="none" dirty="0">
                <a:solidFill>
                  <a:schemeClr val="tx1"/>
                </a:solidFill>
                <a:effectLst/>
                <a:latin typeface="Arial" charset="0"/>
                <a:ea typeface="Arial"/>
                <a:cs typeface="Arial"/>
                <a:sym typeface="Arial"/>
              </a:rPr>
              <a:t>First, we want to be sure you are not having any issues with the audio today. Hopefully you are able to hear me fine right now, but if you are having problems, you have a minute here to try to solve that. You should see an Audio Settings tab along your Zoom tools bar. Click that to open your options. You can test your speaker here, switch to making a phone call and you can check your settings. If you choose to call in, your phone number can be found in your confirmation and reminder emails.</a:t>
            </a:r>
          </a:p>
          <a:p>
            <a:endParaRPr lang="en-US" sz="1200" b="0" i="0" u="none" strike="noStrike" kern="1200" cap="none" dirty="0">
              <a:solidFill>
                <a:schemeClr val="tx1"/>
              </a:solidFill>
              <a:effectLst/>
              <a:latin typeface="Arial" charset="0"/>
              <a:ea typeface="Arial"/>
              <a:cs typeface="Arial"/>
              <a:sym typeface="Arial"/>
            </a:endParaRPr>
          </a:p>
          <a:p>
            <a:r>
              <a:rPr lang="en-US" sz="1200" b="0" i="0" u="none" strike="noStrike" kern="1200" cap="none" dirty="0">
                <a:solidFill>
                  <a:schemeClr val="tx1"/>
                </a:solidFill>
                <a:effectLst/>
                <a:latin typeface="Arial" charset="0"/>
                <a:ea typeface="Arial"/>
                <a:cs typeface="Arial"/>
                <a:sym typeface="Arial"/>
              </a:rPr>
              <a:t>If you continue to have difficulties, you can send me in a question in the Q&amp;A and I will try my best to trouble shoot for you.</a:t>
            </a:r>
          </a:p>
          <a:p>
            <a:endParaRPr lang="en-US" sz="1200" b="0" i="0" u="none" strike="noStrike" kern="1200" cap="none" dirty="0">
              <a:solidFill>
                <a:schemeClr val="tx1"/>
              </a:solidFill>
              <a:effectLst/>
              <a:latin typeface="Arial" charset="0"/>
              <a:ea typeface="Arial"/>
              <a:cs typeface="Arial"/>
              <a:sym typeface="Arial"/>
            </a:endParaRPr>
          </a:p>
          <a:p>
            <a:r>
              <a:rPr lang="en-US" sz="1200" b="0" i="0" u="none" strike="noStrike" kern="1200" cap="none" dirty="0">
                <a:solidFill>
                  <a:schemeClr val="tx1"/>
                </a:solidFill>
                <a:effectLst/>
                <a:latin typeface="Arial" charset="0"/>
                <a:ea typeface="Arial"/>
                <a:cs typeface="Arial"/>
                <a:sym typeface="Arial"/>
              </a:rPr>
              <a:t>[CLICK]</a:t>
            </a:r>
          </a:p>
          <a:p>
            <a:endParaRPr lang="en-US" dirty="0"/>
          </a:p>
        </p:txBody>
      </p:sp>
      <p:sp>
        <p:nvSpPr>
          <p:cNvPr id="4" name="Slide Number Placeholder 3"/>
          <p:cNvSpPr>
            <a:spLocks noGrp="1"/>
          </p:cNvSpPr>
          <p:nvPr>
            <p:ph type="sldNum" sz="quarter" idx="5"/>
          </p:nvPr>
        </p:nvSpPr>
        <p:spPr/>
        <p:txBody>
          <a:bodyPr/>
          <a:lstStyle/>
          <a:p>
            <a:pPr>
              <a:defRPr/>
            </a:pPr>
            <a:fld id="{58A6DFBD-9374-1C41-B445-BB6135490FA1}" type="slidenum">
              <a:rPr lang="en-US" altLang="en-US" smtClean="0"/>
              <a:pPr>
                <a:defRPr/>
              </a:pPr>
              <a:t>2</a:t>
            </a:fld>
            <a:endParaRPr lang="en-US" altLang="en-US"/>
          </a:p>
        </p:txBody>
      </p:sp>
    </p:spTree>
    <p:extLst>
      <p:ext uri="{BB962C8B-B14F-4D97-AF65-F5344CB8AC3E}">
        <p14:creationId xmlns:p14="http://schemas.microsoft.com/office/powerpoint/2010/main" val="44782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3738"/>
            <a:ext cx="6149975" cy="3460750"/>
          </a:xfrm>
        </p:spPr>
      </p:sp>
      <p:sp>
        <p:nvSpPr>
          <p:cNvPr id="3" name="Notes Placeholder 2"/>
          <p:cNvSpPr>
            <a:spLocks noGrp="1"/>
          </p:cNvSpPr>
          <p:nvPr>
            <p:ph type="body" idx="1"/>
          </p:nvPr>
        </p:nvSpPr>
        <p:spPr/>
        <p:txBody>
          <a:bodyPr/>
          <a:lstStyle/>
          <a:p>
            <a:r>
              <a:rPr lang="en-US" sz="1200" b="1" kern="1200" dirty="0">
                <a:solidFill>
                  <a:schemeClr val="tx1"/>
                </a:solidFill>
                <a:latin typeface="Arial" charset="0"/>
                <a:ea typeface="+mn-ea"/>
                <a:cs typeface="+mn-cs"/>
              </a:rPr>
              <a:t>[JEN]</a:t>
            </a:r>
          </a:p>
          <a:p>
            <a:endParaRPr lang="en-US" sz="1200" b="0" kern="1200" dirty="0">
              <a:solidFill>
                <a:schemeClr val="tx1"/>
              </a:solidFill>
              <a:latin typeface="Arial" charset="0"/>
              <a:ea typeface="+mn-ea"/>
              <a:cs typeface="+mn-cs"/>
            </a:endParaRPr>
          </a:p>
          <a:p>
            <a:r>
              <a:rPr lang="en-US" sz="1200" b="0" kern="1200" dirty="0">
                <a:solidFill>
                  <a:schemeClr val="tx1"/>
                </a:solidFill>
                <a:latin typeface="Arial" charset="0"/>
                <a:ea typeface="+mn-ea"/>
                <a:cs typeface="+mn-cs"/>
              </a:rPr>
              <a:t>Next,</a:t>
            </a:r>
            <a:r>
              <a:rPr lang="en-US" sz="1200" b="0" kern="1200" baseline="0" dirty="0">
                <a:solidFill>
                  <a:schemeClr val="tx1"/>
                </a:solidFill>
                <a:latin typeface="Arial" charset="0"/>
                <a:ea typeface="+mn-ea"/>
                <a:cs typeface="+mn-cs"/>
              </a:rPr>
              <a:t> we really want to encourage your participation in the webinar today by sending in questions. However, we ask that you do NOT use the “Chat” feature, and actually that should show as being disabled, but instead please use the Q&amp;A tab. It is located in your Zoom tool bar probably very close to the chat tab… Type in your question, click anonymously if you don’t want us to know who you are… and click the Send button. Please feel free to send your questions in throughout the presentation, and the presenter will address them at the end.</a:t>
            </a:r>
          </a:p>
          <a:p>
            <a:endParaRPr lang="en-US" sz="1200" b="0" kern="1200" baseline="0" dirty="0">
              <a:solidFill>
                <a:schemeClr val="tx1"/>
              </a:solidFill>
              <a:latin typeface="Arial" charset="0"/>
              <a:ea typeface="+mn-ea"/>
              <a:cs typeface="+mn-cs"/>
            </a:endParaRPr>
          </a:p>
          <a:p>
            <a:r>
              <a:rPr lang="en-US" sz="1200" b="0" kern="1200" baseline="0" dirty="0">
                <a:solidFill>
                  <a:schemeClr val="tx1"/>
                </a:solidFill>
                <a:latin typeface="Arial" charset="0"/>
                <a:ea typeface="+mn-ea"/>
                <a:cs typeface="+mn-cs"/>
              </a:rPr>
              <a:t>[CLICK]</a:t>
            </a:r>
            <a:endParaRPr lang="en-US" sz="1200" b="0" kern="1200" dirty="0">
              <a:solidFill>
                <a:schemeClr val="tx1"/>
              </a:solidFill>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58A6DFBD-9374-1C41-B445-BB6135490FA1}" type="slidenum">
              <a:rPr lang="en-US" altLang="en-US" smtClean="0"/>
              <a:pPr>
                <a:defRPr/>
              </a:pPr>
              <a:t>3</a:t>
            </a:fld>
            <a:endParaRPr lang="en-US" altLang="en-US"/>
          </a:p>
        </p:txBody>
      </p:sp>
    </p:spTree>
    <p:extLst>
      <p:ext uri="{BB962C8B-B14F-4D97-AF65-F5344CB8AC3E}">
        <p14:creationId xmlns:p14="http://schemas.microsoft.com/office/powerpoint/2010/main" val="303212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[NATHAN]</a:t>
            </a:r>
          </a:p>
          <a:p>
            <a:r>
              <a:rPr lang="en-US" sz="1000" b="0" kern="1200" dirty="0">
                <a:solidFill>
                  <a:schemeClr val="tx1"/>
                </a:solidFill>
                <a:effectLst/>
                <a:latin typeface="+mn-lt"/>
                <a:ea typeface="+mn-ea"/>
                <a:cs typeface="+mn-cs"/>
              </a:rPr>
              <a:t>Eddie is the FOUNDER AND CEO of THOMPSON &amp; ASSOCIATES, which provides </a:t>
            </a:r>
            <a:r>
              <a:rPr lang="en-US" sz="1000" kern="1200" dirty="0">
                <a:solidFill>
                  <a:schemeClr val="tx1"/>
                </a:solidFill>
                <a:effectLst/>
                <a:latin typeface="+mn-lt"/>
                <a:ea typeface="+mn-ea"/>
                <a:cs typeface="+mn-cs"/>
              </a:rPr>
              <a:t>leadership and direction to over 35 seasoned charitable estate planners with an inspiring sense of generosity, integrity and passion for helping others. By creating a unique values-based model at Thompson &amp; Associates, Eddie and his team have established a way for people to dedicate the necessary time to consider important life decisions and to engage in thoughtful discussion that leads to optimal results for all.  </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Eddie has planned thousands of estates, which has generated billions of dollars to charity during his thirty plus years working with nonprofits. He speaks to organizations from coast to coast on successful fundraising techniques, nonprofit management and charitable estate planning and has garnered many honors during his distinguished career.</a:t>
            </a:r>
          </a:p>
          <a:p>
            <a:endParaRPr lang="en-US" sz="1000" b="0" dirty="0">
              <a:latin typeface="+mn-lt"/>
            </a:endParaRPr>
          </a:p>
          <a:p>
            <a:r>
              <a:rPr lang="en-US" sz="1000" kern="1200" dirty="0">
                <a:solidFill>
                  <a:schemeClr val="tx1"/>
                </a:solidFill>
                <a:effectLst/>
                <a:latin typeface="+mn-lt"/>
                <a:ea typeface="+mn-ea"/>
                <a:cs typeface="+mn-cs"/>
              </a:rPr>
              <a:t>Eddie serves as the Chair of the Charitable Estate Planning Institute, a 501(c)(3) public charity offering top level education on charitable estate planning for development staff, gift planning officers and professional advisors. Eddie and a group of Thompson &amp; Associates colleagues formed the Institute in 2012.  He is also a Fellow in Charitable Estate Planning (FCEP) awarded by the Institute.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Eddie o</a:t>
            </a:r>
            <a:r>
              <a:rPr lang="en-US" sz="1000" dirty="0">
                <a:latin typeface="+mn-lt"/>
              </a:rPr>
              <a:t>btained his Doctor of Education in Higher Education Administration from Vanderbilt University. His doctoral dissertation was on successful fund raising methods. </a:t>
            </a:r>
            <a:endParaRPr lang="en-US" sz="1000" kern="1200" dirty="0">
              <a:solidFill>
                <a:schemeClr val="tx1"/>
              </a:solidFill>
              <a:effectLst/>
              <a:latin typeface="+mn-lt"/>
              <a:ea typeface="+mn-ea"/>
              <a:cs typeface="+mn-cs"/>
            </a:endParaRPr>
          </a:p>
          <a:p>
            <a:endParaRPr lang="en-US" sz="1000" b="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A native of Florida, Eddie and his wife, Sheryl, have been married over more than 40 years and have made Nashville their home. They have two sons and four dogs. Thanks for being with us today Eddie… ad lib….</a:t>
            </a:r>
          </a:p>
        </p:txBody>
      </p:sp>
      <p:sp>
        <p:nvSpPr>
          <p:cNvPr id="4" name="Slide Number Placeholder 3"/>
          <p:cNvSpPr>
            <a:spLocks noGrp="1"/>
          </p:cNvSpPr>
          <p:nvPr>
            <p:ph type="sldNum" sz="quarter" idx="5"/>
          </p:nvPr>
        </p:nvSpPr>
        <p:spPr/>
        <p:txBody>
          <a:bodyPr/>
          <a:lstStyle/>
          <a:p>
            <a:fld id="{186D3572-9CAD-473D-B990-14D39EF376E0}" type="slidenum">
              <a:rPr lang="en-US" smtClean="0"/>
              <a:t>5</a:t>
            </a:fld>
            <a:endParaRPr lang="en-US"/>
          </a:p>
        </p:txBody>
      </p:sp>
    </p:spTree>
    <p:extLst>
      <p:ext uri="{BB962C8B-B14F-4D97-AF65-F5344CB8AC3E}">
        <p14:creationId xmlns:p14="http://schemas.microsoft.com/office/powerpoint/2010/main" val="396206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With about 1:00 left, Jen will go to next slide…</a:t>
            </a:r>
          </a:p>
          <a:p>
            <a:endParaRPr lang="en-US" dirty="0"/>
          </a:p>
        </p:txBody>
      </p:sp>
      <p:sp>
        <p:nvSpPr>
          <p:cNvPr id="4" name="Slide Number Placeholder 3"/>
          <p:cNvSpPr>
            <a:spLocks noGrp="1"/>
          </p:cNvSpPr>
          <p:nvPr>
            <p:ph type="sldNum" sz="quarter" idx="5"/>
          </p:nvPr>
        </p:nvSpPr>
        <p:spPr/>
        <p:txBody>
          <a:bodyPr/>
          <a:lstStyle/>
          <a:p>
            <a:fld id="{186D3572-9CAD-473D-B990-14D39EF376E0}" type="slidenum">
              <a:rPr lang="en-US" smtClean="0"/>
              <a:t>29</a:t>
            </a:fld>
            <a:endParaRPr lang="en-US"/>
          </a:p>
        </p:txBody>
      </p:sp>
    </p:spTree>
    <p:extLst>
      <p:ext uri="{BB962C8B-B14F-4D97-AF65-F5344CB8AC3E}">
        <p14:creationId xmlns:p14="http://schemas.microsoft.com/office/powerpoint/2010/main" val="103767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[JEN]</a:t>
            </a:r>
          </a:p>
          <a:p>
            <a:endParaRPr lang="en-US" sz="1200" dirty="0"/>
          </a:p>
          <a:p>
            <a:r>
              <a:rPr lang="en-US" sz="1200" dirty="0"/>
              <a:t>That’s all the time we have for today… If we didn’t get to your question,</a:t>
            </a:r>
            <a:r>
              <a:rPr lang="en-US" sz="1200" baseline="0" dirty="0"/>
              <a:t> or if you have further questions on what was presented today, please feel free to reach out to Eddie, Nathan or myself. And if you have questions on Stelter’s products or services, please visit us at stelter.com and you can email us at stella@stelter.com for more information….</a:t>
            </a:r>
          </a:p>
          <a:p>
            <a:endParaRPr lang="en-US" sz="1200" baseline="0" dirty="0"/>
          </a:p>
          <a:p>
            <a:r>
              <a:rPr lang="en-US" sz="1200" b="1" baseline="0" dirty="0"/>
              <a:t>CLICK</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3572-9CAD-473D-B990-14D39EF37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9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[JEN]</a:t>
            </a:r>
            <a:endParaRPr lang="en-US" dirty="0"/>
          </a:p>
          <a:p>
            <a:r>
              <a:rPr lang="en-US" dirty="0"/>
              <a:t>And finally,  As an industry leader</a:t>
            </a:r>
            <a:r>
              <a:rPr lang="en-US" baseline="0" dirty="0"/>
              <a:t> in planned giving marketing, Stelter is committed to providing innovative solutions and education for your marketing needs. We are happy to provide you with this complimentary webinar today, and will also be making the recording and slides available for you to access.</a:t>
            </a:r>
          </a:p>
          <a:p>
            <a:endParaRPr lang="en-US" baseline="0" dirty="0"/>
          </a:p>
          <a:p>
            <a:r>
              <a:rPr lang="en-US" baseline="0" dirty="0"/>
              <a:t>So, in a few days you will receive an email instructing you when the materials are available on our website. There you will be able to access the recording of the presentation as well as the handout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3572-9CAD-473D-B990-14D39EF37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89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5BC7-143D-4D55-9FCC-C3128907C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199B0F-8FEC-4695-85BA-3A6439066992}"/>
              </a:ext>
            </a:extLst>
          </p:cNvPr>
          <p:cNvSpPr>
            <a:spLocks noGrp="1"/>
          </p:cNvSpPr>
          <p:nvPr>
            <p:ph type="dt" sz="half" idx="10"/>
          </p:nvPr>
        </p:nvSpPr>
        <p:spPr/>
        <p:txBody>
          <a:bodyPr/>
          <a:lstStyle/>
          <a:p>
            <a:fld id="{4795B591-CA9E-41E9-8CE0-6F9D6952AECA}" type="datetimeFigureOut">
              <a:rPr lang="en-US" smtClean="0"/>
              <a:t>7/25/22</a:t>
            </a:fld>
            <a:endParaRPr lang="en-US"/>
          </a:p>
        </p:txBody>
      </p:sp>
      <p:sp>
        <p:nvSpPr>
          <p:cNvPr id="4" name="Footer Placeholder 3">
            <a:extLst>
              <a:ext uri="{FF2B5EF4-FFF2-40B4-BE49-F238E27FC236}">
                <a16:creationId xmlns:a16="http://schemas.microsoft.com/office/drawing/2014/main" id="{24C318B5-A9A3-4A1C-A207-72C0C886D0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353A79-49E6-4ACB-8B59-14C99099CD85}"/>
              </a:ext>
            </a:extLst>
          </p:cNvPr>
          <p:cNvSpPr>
            <a:spLocks noGrp="1"/>
          </p:cNvSpPr>
          <p:nvPr>
            <p:ph type="sldNum" sz="quarter" idx="12"/>
          </p:nvPr>
        </p:nvSpPr>
        <p:spPr/>
        <p:txBody>
          <a:bodyPr/>
          <a:lstStyle/>
          <a:p>
            <a:fld id="{CE08FC82-0680-4E2A-884F-D37F58D0E2D1}" type="slidenum">
              <a:rPr lang="en-US" smtClean="0"/>
              <a:t>‹#›</a:t>
            </a:fld>
            <a:endParaRPr lang="en-US"/>
          </a:p>
        </p:txBody>
      </p:sp>
    </p:spTree>
    <p:extLst>
      <p:ext uri="{BB962C8B-B14F-4D97-AF65-F5344CB8AC3E}">
        <p14:creationId xmlns:p14="http://schemas.microsoft.com/office/powerpoint/2010/main" val="96861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904-85C7-484D-9087-50DC46C78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B07DE-13F9-4510-A6B3-B26561D15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C9C917-1BBD-48A0-ADBE-680F492D8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CD9969-F4FC-476B-AF04-45B8C6EC6DF3}"/>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6" name="Footer Placeholder 5">
            <a:extLst>
              <a:ext uri="{FF2B5EF4-FFF2-40B4-BE49-F238E27FC236}">
                <a16:creationId xmlns:a16="http://schemas.microsoft.com/office/drawing/2014/main" id="{3E9267D9-7BD8-4A45-AB06-D996F81AE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D85C4-563B-4948-9154-ABA324D71976}"/>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282134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3388-563E-4B2C-83CA-1B1010B4D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C3C43-DDA9-4FE4-9ECA-2CA0F06BD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60198C-9AF8-4DB7-A7F3-9F968B6EC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D30214-0CFF-4F9E-A9E2-3A62A13136BE}"/>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6" name="Footer Placeholder 5">
            <a:extLst>
              <a:ext uri="{FF2B5EF4-FFF2-40B4-BE49-F238E27FC236}">
                <a16:creationId xmlns:a16="http://schemas.microsoft.com/office/drawing/2014/main" id="{C9E21A01-1A99-44DD-8BBD-3EDEFC77B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E26F3-5C4A-4736-9260-908E95196D62}"/>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57488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BB49-1465-4FFF-9B3F-3DA2494090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0CA790-0CD4-44AD-90F6-84DF1609CE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9F371-743A-413C-B9EF-BB9051FF4FAC}"/>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938F33A8-3CA4-4558-AC97-6E7C5EDBF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9CA55-8EF5-4161-A3DF-504F3B2A4C61}"/>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2007215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5689E-02BE-4A46-9CC0-F1CC721092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597D4-F906-4B25-A9C7-42C60F81BB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F1B1-8F35-4197-8831-0E530585DBE8}"/>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1425DC13-EE83-477E-B505-B15D22C2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0BD2F-7C2C-4BF1-B555-7F35E4A96B45}"/>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335409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E2D31D3F-A09F-89E4-EE9E-5024594A8DB7}"/>
              </a:ext>
            </a:extLst>
          </p:cNvPr>
          <p:cNvSpPr>
            <a:spLocks noGrp="1" noChangeArrowheads="1"/>
          </p:cNvSpPr>
          <p:nvPr>
            <p:ph type="sldNum" sz="quarter" idx="10"/>
          </p:nvPr>
        </p:nvSpPr>
        <p:spPr>
          <a:ln/>
        </p:spPr>
        <p:txBody>
          <a:bodyPr/>
          <a:lstStyle>
            <a:lvl1pPr>
              <a:defRPr/>
            </a:lvl1pPr>
          </a:lstStyle>
          <a:p>
            <a:pPr>
              <a:defRPr/>
            </a:pPr>
            <a:fld id="{175C7D38-2433-EA46-BFBF-9CBCE0E975B0}" type="slidenum">
              <a:rPr lang="en-US" altLang="en-US"/>
              <a:pPr>
                <a:defRPr/>
              </a:pPr>
              <a:t>‹#›</a:t>
            </a:fld>
            <a:endParaRPr lang="en-US" altLang="en-US"/>
          </a:p>
        </p:txBody>
      </p:sp>
    </p:spTree>
    <p:extLst>
      <p:ext uri="{BB962C8B-B14F-4D97-AF65-F5344CB8AC3E}">
        <p14:creationId xmlns:p14="http://schemas.microsoft.com/office/powerpoint/2010/main" val="9181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87D3-94A2-4C53-A372-2BBA004B0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2028E6-BF89-44C2-87F9-8E952388D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6C9BA8-403B-4EBB-A8E3-5E2996CDBE90}"/>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C3355220-88A9-4EAC-B15F-8D971B62C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3045D-73AD-45B3-ACAA-562554D068CB}"/>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23283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EACF-2FE1-4D68-BAEE-FAB80D3CB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A6222-F476-416A-A3C2-FF63729935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A0223-A3EC-41BB-AE2F-C61EFBB94601}"/>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3B4F4FA9-C945-47CD-8B58-6AD7BB5E7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6AAC8-746F-468E-8945-1096E3D192A4}"/>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366455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99AC-F446-4A7B-93C5-AA1DA8960C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FB2459-7AF5-40CE-93D3-A55FEEA27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AB6BC8-1099-4BE1-8540-66A988DD7FF2}"/>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8F3C7EC4-D591-4A41-BE8A-76D91914F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81690-A22B-4BDA-8B54-74ABCBE48230}"/>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71825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7232-E3DB-44B6-B31F-88E2D1409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D480E-485C-424C-AC30-9906708C61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5213B9-715E-4597-8558-B91E0A2B64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634BB-21BB-4893-9CF9-8B6B92648885}"/>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6" name="Footer Placeholder 5">
            <a:extLst>
              <a:ext uri="{FF2B5EF4-FFF2-40B4-BE49-F238E27FC236}">
                <a16:creationId xmlns:a16="http://schemas.microsoft.com/office/drawing/2014/main" id="{9F2C34CA-C634-462C-9949-03AA74035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D2C9A-060F-4847-B899-095D9C20372D}"/>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261235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8B9F-E77B-4835-BE7E-1FB6CA8DF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8D73A-FE0B-4D9D-B704-047B0656C8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7A42F6-4BE3-48F9-AA3E-A99D628230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AFBBC2-8DAA-4395-A2B5-BE379BFE6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66EF93-6FC5-4C76-8056-6FF99C3A89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16BFDC-4236-4CF9-B6BD-BEB8F5E5679F}"/>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8" name="Footer Placeholder 7">
            <a:extLst>
              <a:ext uri="{FF2B5EF4-FFF2-40B4-BE49-F238E27FC236}">
                <a16:creationId xmlns:a16="http://schemas.microsoft.com/office/drawing/2014/main" id="{C962AF39-174B-460B-A04E-A40BF5F69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9CE8C-512E-4A88-B696-E17DD70BC9FC}"/>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378422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6B03-17F7-4E1A-835F-C941A0E2AE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0A7572-6E02-4155-B622-B0BC880B9679}"/>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4" name="Footer Placeholder 3">
            <a:extLst>
              <a:ext uri="{FF2B5EF4-FFF2-40B4-BE49-F238E27FC236}">
                <a16:creationId xmlns:a16="http://schemas.microsoft.com/office/drawing/2014/main" id="{7DC76112-A24D-4615-951B-7C093F4D9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3080F-79D4-41C7-8FE6-5306987A5E0C}"/>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419318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CE737-D09B-400D-B71E-EB51F901D2CD}"/>
              </a:ext>
            </a:extLst>
          </p:cNvPr>
          <p:cNvSpPr>
            <a:spLocks noGrp="1"/>
          </p:cNvSpPr>
          <p:nvPr>
            <p:ph type="dt" sz="half" idx="10"/>
          </p:nvPr>
        </p:nvSpPr>
        <p:spPr/>
        <p:txBody>
          <a:bodyPr/>
          <a:lstStyle/>
          <a:p>
            <a:fld id="{61802F75-AA7A-4781-B8B9-2D869B4F0E8E}" type="datetimeFigureOut">
              <a:rPr lang="en-US" smtClean="0"/>
              <a:t>7/25/22</a:t>
            </a:fld>
            <a:endParaRPr lang="en-US"/>
          </a:p>
        </p:txBody>
      </p:sp>
      <p:sp>
        <p:nvSpPr>
          <p:cNvPr id="3" name="Footer Placeholder 2">
            <a:extLst>
              <a:ext uri="{FF2B5EF4-FFF2-40B4-BE49-F238E27FC236}">
                <a16:creationId xmlns:a16="http://schemas.microsoft.com/office/drawing/2014/main" id="{2F379981-C65E-48A7-9526-F780CD8415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2A803-A1B1-4B15-A309-251EA2A2A615}"/>
              </a:ext>
            </a:extLst>
          </p:cNvPr>
          <p:cNvSpPr>
            <a:spLocks noGrp="1"/>
          </p:cNvSpPr>
          <p:nvPr>
            <p:ph type="sldNum" sz="quarter" idx="12"/>
          </p:nvPr>
        </p:nvSpPr>
        <p:spPr/>
        <p:txBody>
          <a:bodyPr/>
          <a:lstStyle/>
          <a:p>
            <a:fld id="{AE601562-045A-45A3-8BF8-153090B79736}" type="slidenum">
              <a:rPr lang="en-US" smtClean="0"/>
              <a:t>‹#›</a:t>
            </a:fld>
            <a:endParaRPr lang="en-US"/>
          </a:p>
        </p:txBody>
      </p:sp>
    </p:spTree>
    <p:extLst>
      <p:ext uri="{BB962C8B-B14F-4D97-AF65-F5344CB8AC3E}">
        <p14:creationId xmlns:p14="http://schemas.microsoft.com/office/powerpoint/2010/main" val="69696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BECC1A-D4FE-48EF-B644-0DBCB4C93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3BFE2-8D57-4844-89EC-CE4ED571F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70357-1093-4ADC-BE35-D19159089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5B591-CA9E-41E9-8CE0-6F9D6952AECA}" type="datetimeFigureOut">
              <a:rPr lang="en-US" smtClean="0"/>
              <a:t>7/25/22</a:t>
            </a:fld>
            <a:endParaRPr lang="en-US"/>
          </a:p>
        </p:txBody>
      </p:sp>
      <p:sp>
        <p:nvSpPr>
          <p:cNvPr id="5" name="Footer Placeholder 4">
            <a:extLst>
              <a:ext uri="{FF2B5EF4-FFF2-40B4-BE49-F238E27FC236}">
                <a16:creationId xmlns:a16="http://schemas.microsoft.com/office/drawing/2014/main" id="{80423497-AA0F-43F9-BF21-A16190B3C9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060641-43C0-43F8-915B-00D22BC27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FC82-0680-4E2A-884F-D37F58D0E2D1}" type="slidenum">
              <a:rPr lang="en-US" smtClean="0"/>
              <a:t>‹#›</a:t>
            </a:fld>
            <a:endParaRPr lang="en-US"/>
          </a:p>
        </p:txBody>
      </p:sp>
    </p:spTree>
    <p:extLst>
      <p:ext uri="{BB962C8B-B14F-4D97-AF65-F5344CB8AC3E}">
        <p14:creationId xmlns:p14="http://schemas.microsoft.com/office/powerpoint/2010/main" val="124944869"/>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54904-263F-42BC-BAC0-F63628CC5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4FC94-D559-4580-9E6E-3D5A3580B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C991-CF60-486A-95A6-1DEB843E0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2F75-AA7A-4781-B8B9-2D869B4F0E8E}" type="datetimeFigureOut">
              <a:rPr lang="en-US" smtClean="0"/>
              <a:t>7/25/22</a:t>
            </a:fld>
            <a:endParaRPr lang="en-US"/>
          </a:p>
        </p:txBody>
      </p:sp>
      <p:sp>
        <p:nvSpPr>
          <p:cNvPr id="5" name="Footer Placeholder 4">
            <a:extLst>
              <a:ext uri="{FF2B5EF4-FFF2-40B4-BE49-F238E27FC236}">
                <a16:creationId xmlns:a16="http://schemas.microsoft.com/office/drawing/2014/main" id="{46B0CAAF-15BF-4780-A48D-5AB9A506C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18873B-91F3-491F-ABF8-0AFFBBD4E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01562-045A-45A3-8BF8-153090B79736}" type="slidenum">
              <a:rPr lang="en-US" smtClean="0"/>
              <a:t>‹#›</a:t>
            </a:fld>
            <a:endParaRPr lang="en-US"/>
          </a:p>
        </p:txBody>
      </p:sp>
    </p:spTree>
    <p:extLst>
      <p:ext uri="{BB962C8B-B14F-4D97-AF65-F5344CB8AC3E}">
        <p14:creationId xmlns:p14="http://schemas.microsoft.com/office/powerpoint/2010/main" val="357360215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4E1520-2F1C-40EB-80FF-4CF941C02B1A}"/>
              </a:ext>
            </a:extLst>
          </p:cNvPr>
          <p:cNvSpPr>
            <a:spLocks noGrp="1"/>
          </p:cNvSpPr>
          <p:nvPr>
            <p:ph type="title"/>
          </p:nvPr>
        </p:nvSpPr>
        <p:spPr/>
        <p:txBody>
          <a:bodyPr>
            <a:normAutofit fontScale="90000"/>
          </a:bodyPr>
          <a:lstStyle/>
          <a:p>
            <a:r>
              <a:rPr lang="en-US" sz="6600" b="0">
                <a:latin typeface="Norwester" panose="00000506000000000000" pitchFamily="50" charset="0"/>
              </a:rPr>
              <a:t>13 CHARACTERISTICS OF HIGH PROPENSITY DONORS</a:t>
            </a:r>
            <a:endParaRPr lang="en-US" sz="6600" b="0" dirty="0">
              <a:latin typeface="Norwester" panose="00000506000000000000" pitchFamily="50" charset="0"/>
            </a:endParaRPr>
          </a:p>
        </p:txBody>
      </p:sp>
      <p:pic>
        <p:nvPicPr>
          <p:cNvPr id="3" name="Picture 2">
            <a:extLst>
              <a:ext uri="{FF2B5EF4-FFF2-40B4-BE49-F238E27FC236}">
                <a16:creationId xmlns:a16="http://schemas.microsoft.com/office/drawing/2014/main" id="{D19052F5-01CA-4AED-B591-1A210450C5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480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1E88A6-457E-4574-BCA9-FFA8549EC43F}"/>
              </a:ext>
            </a:extLst>
          </p:cNvPr>
          <p:cNvSpPr>
            <a:spLocks noGrp="1"/>
          </p:cNvSpPr>
          <p:nvPr>
            <p:ph type="title"/>
          </p:nvPr>
        </p:nvSpPr>
        <p:spPr/>
        <p:txBody>
          <a:bodyPr/>
          <a:lstStyle/>
          <a:p>
            <a:r>
              <a:rPr lang="en-US" b="1" kern="800" spc="-40">
                <a:solidFill>
                  <a:schemeClr val="tx1">
                    <a:lumMod val="75000"/>
                    <a:lumOff val="25000"/>
                  </a:schemeClr>
                </a:solidFill>
                <a:cs typeface="Calibri Light" panose="020F0302020204030204" pitchFamily="34" charset="0"/>
              </a:rPr>
              <a:t>3 </a:t>
            </a:r>
            <a:r>
              <a:rPr lang="en-US" b="1" kern="800" spc="-40">
                <a:solidFill>
                  <a:srgbClr val="BF311A"/>
                </a:solidFill>
                <a:cs typeface="Calibri Light" panose="020F0302020204030204" pitchFamily="34" charset="0"/>
              </a:rPr>
              <a:t>TYPES</a:t>
            </a:r>
            <a:r>
              <a:rPr lang="en-US" b="1" kern="800" spc="-40">
                <a:solidFill>
                  <a:schemeClr val="tx1">
                    <a:lumMod val="75000"/>
                    <a:lumOff val="25000"/>
                  </a:schemeClr>
                </a:solidFill>
                <a:cs typeface="Calibri Light" panose="020F0302020204030204" pitchFamily="34" charset="0"/>
              </a:rPr>
              <a:t> OF DONORS &amp; THE </a:t>
            </a:r>
            <a:r>
              <a:rPr lang="en-US" b="1" kern="800" spc="-40">
                <a:solidFill>
                  <a:srgbClr val="BF311A"/>
                </a:solidFill>
                <a:cs typeface="Calibri Light" panose="020F0302020204030204" pitchFamily="34" charset="0"/>
              </a:rPr>
              <a:t>IMPACT</a:t>
            </a:r>
            <a:r>
              <a:rPr lang="en-US" b="1" kern="800" spc="-40">
                <a:solidFill>
                  <a:schemeClr val="tx1">
                    <a:lumMod val="75000"/>
                    <a:lumOff val="25000"/>
                  </a:schemeClr>
                </a:solidFill>
                <a:cs typeface="Calibri Light" panose="020F0302020204030204" pitchFamily="34" charset="0"/>
              </a:rPr>
              <a:t> ON THEIR GIVING</a:t>
            </a:r>
            <a:endParaRPr lang="en-US" b="1" kern="800" spc="-40" dirty="0">
              <a:solidFill>
                <a:schemeClr val="tx1">
                  <a:lumMod val="75000"/>
                  <a:lumOff val="25000"/>
                </a:schemeClr>
              </a:solidFill>
              <a:cs typeface="Calibri Light" panose="020F0302020204030204" pitchFamily="34" charset="0"/>
            </a:endParaRPr>
          </a:p>
        </p:txBody>
      </p:sp>
      <p:pic>
        <p:nvPicPr>
          <p:cNvPr id="3" name="Picture 2">
            <a:extLst>
              <a:ext uri="{FF2B5EF4-FFF2-40B4-BE49-F238E27FC236}">
                <a16:creationId xmlns:a16="http://schemas.microsoft.com/office/drawing/2014/main" id="{7F6E5954-A2B5-4D37-90B9-A42596D2B15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623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C18025-FF7C-4617-B257-C7999E6C1E71}"/>
              </a:ext>
            </a:extLst>
          </p:cNvPr>
          <p:cNvSpPr>
            <a:spLocks noGrp="1"/>
          </p:cNvSpPr>
          <p:nvPr>
            <p:ph type="title"/>
          </p:nvPr>
        </p:nvSpPr>
        <p:spPr/>
        <p:txBody>
          <a:bodyPr>
            <a:normAutofit fontScale="90000"/>
          </a:bodyPr>
          <a:lstStyle/>
          <a:p>
            <a:pPr algn="r" defTabSz="914400">
              <a:lnSpc>
                <a:spcPct val="100000"/>
              </a:lnSpc>
              <a:spcBef>
                <a:spcPts val="0"/>
              </a:spcBef>
            </a:pPr>
            <a:r>
              <a:rPr lang="en-US" sz="4800" kern="1200" cap="all">
                <a:solidFill>
                  <a:srgbClr val="BF311A"/>
                </a:solidFill>
                <a:latin typeface="Norwester" panose="00000506000000000000" pitchFamily="50" charset="0"/>
                <a:ea typeface="+mn-ea"/>
                <a:cs typeface="+mn-cs"/>
              </a:rPr>
              <a:t>Two Types of </a:t>
            </a:r>
            <a:br>
              <a:rPr lang="en-US" sz="4800" kern="1200" cap="all">
                <a:solidFill>
                  <a:srgbClr val="BF311A"/>
                </a:solidFill>
                <a:latin typeface="Norwester" panose="00000506000000000000" pitchFamily="50" charset="0"/>
                <a:ea typeface="+mn-ea"/>
                <a:cs typeface="+mn-cs"/>
              </a:rPr>
            </a:br>
            <a:r>
              <a:rPr lang="en-US" sz="4800" kern="1200" cap="all">
                <a:solidFill>
                  <a:srgbClr val="BF311A"/>
                </a:solidFill>
                <a:latin typeface="Norwester" panose="00000506000000000000" pitchFamily="50" charset="0"/>
                <a:ea typeface="+mn-ea"/>
                <a:cs typeface="+mn-cs"/>
              </a:rPr>
              <a:t>Wealth Accumulators</a:t>
            </a:r>
            <a:endParaRPr lang="en-US" sz="4800" kern="1200" cap="all" dirty="0">
              <a:solidFill>
                <a:srgbClr val="BF311A"/>
              </a:solidFill>
              <a:latin typeface="Norwester" panose="00000506000000000000" pitchFamily="50" charset="0"/>
              <a:ea typeface="+mn-ea"/>
              <a:cs typeface="+mn-cs"/>
            </a:endParaRPr>
          </a:p>
        </p:txBody>
      </p:sp>
      <p:pic>
        <p:nvPicPr>
          <p:cNvPr id="3" name="Picture 2">
            <a:extLst>
              <a:ext uri="{FF2B5EF4-FFF2-40B4-BE49-F238E27FC236}">
                <a16:creationId xmlns:a16="http://schemas.microsoft.com/office/drawing/2014/main" id="{6F144ACD-FC34-4243-B821-C26BFDE9A91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272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6B2209-727E-479C-821C-7B38117CEF2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D8BBD0E-F0B6-4208-8E7F-977C1066014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443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C82AF9-AE70-4215-A6E6-FACA014397A2}"/>
              </a:ext>
            </a:extLst>
          </p:cNvPr>
          <p:cNvSpPr>
            <a:spLocks noGrp="1"/>
          </p:cNvSpPr>
          <p:nvPr>
            <p:ph type="title"/>
          </p:nvPr>
        </p:nvSpPr>
        <p:spPr/>
        <p:txBody>
          <a:bodyPr/>
          <a:lstStyle/>
          <a:p>
            <a:r>
              <a:rPr lang="en-US" sz="4400">
                <a:solidFill>
                  <a:srgbClr val="BF311A"/>
                </a:solidFill>
                <a:latin typeface="Norwester" panose="00000506000000000000" pitchFamily="50" charset="0"/>
              </a:rPr>
              <a:t>CONSISTENCY</a:t>
            </a:r>
            <a:r>
              <a:rPr lang="en-US" sz="4400">
                <a:latin typeface="Norwester" panose="00000506000000000000" pitchFamily="50" charset="0"/>
              </a:rPr>
              <a:t> IN DONATING AT A HIGH LEVEL</a:t>
            </a:r>
            <a:endParaRPr lang="en-US" dirty="0">
              <a:latin typeface="Norwester" panose="00000506000000000000" pitchFamily="50" charset="0"/>
            </a:endParaRPr>
          </a:p>
        </p:txBody>
      </p:sp>
      <p:pic>
        <p:nvPicPr>
          <p:cNvPr id="3" name="Picture 2">
            <a:extLst>
              <a:ext uri="{FF2B5EF4-FFF2-40B4-BE49-F238E27FC236}">
                <a16:creationId xmlns:a16="http://schemas.microsoft.com/office/drawing/2014/main" id="{987D93AF-2439-4BD8-A750-4B9C610BC7C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851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9C085B-6C11-4D4B-B8F5-09BADBADD151}"/>
              </a:ext>
            </a:extLst>
          </p:cNvPr>
          <p:cNvSpPr>
            <a:spLocks noGrp="1"/>
          </p:cNvSpPr>
          <p:nvPr>
            <p:ph type="title"/>
          </p:nvPr>
        </p:nvSpPr>
        <p:spPr/>
        <p:txBody>
          <a:bodyPr/>
          <a:lstStyle/>
          <a:p>
            <a:r>
              <a:rPr lang="en-US" sz="4400">
                <a:solidFill>
                  <a:srgbClr val="BF311A"/>
                </a:solidFill>
                <a:latin typeface="Norwester" panose="00000506000000000000" pitchFamily="50" charset="0"/>
              </a:rPr>
              <a:t>NO</a:t>
            </a:r>
            <a:r>
              <a:rPr lang="en-US" sz="4400">
                <a:latin typeface="Norwester" panose="00000506000000000000" pitchFamily="50" charset="0"/>
              </a:rPr>
              <a:t> CHILDREN</a:t>
            </a:r>
            <a:endParaRPr lang="en-US" sz="4400" dirty="0">
              <a:solidFill>
                <a:srgbClr val="A01E1E"/>
              </a:solidFill>
              <a:latin typeface="Norwester" panose="00000506000000000000" pitchFamily="50" charset="0"/>
            </a:endParaRPr>
          </a:p>
        </p:txBody>
      </p:sp>
      <p:pic>
        <p:nvPicPr>
          <p:cNvPr id="3" name="Picture 2">
            <a:extLst>
              <a:ext uri="{FF2B5EF4-FFF2-40B4-BE49-F238E27FC236}">
                <a16:creationId xmlns:a16="http://schemas.microsoft.com/office/drawing/2014/main" id="{48523913-03B6-4FD8-88A5-07773CC2D3E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475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1C7EA3-4B85-465C-90CA-FF7AC43B4DFB}"/>
              </a:ext>
            </a:extLst>
          </p:cNvPr>
          <p:cNvSpPr>
            <a:spLocks noGrp="1"/>
          </p:cNvSpPr>
          <p:nvPr>
            <p:ph type="title"/>
          </p:nvPr>
        </p:nvSpPr>
        <p:spPr/>
        <p:txBody>
          <a:bodyPr/>
          <a:lstStyle/>
          <a:p>
            <a:r>
              <a:rPr lang="en-US" sz="4400">
                <a:solidFill>
                  <a:srgbClr val="BF311A"/>
                </a:solidFill>
                <a:latin typeface="Norwester" panose="00000506000000000000" pitchFamily="50" charset="0"/>
              </a:rPr>
              <a:t>WITH</a:t>
            </a:r>
            <a:r>
              <a:rPr lang="en-US" sz="4400">
                <a:latin typeface="Norwester" panose="00000506000000000000" pitchFamily="50" charset="0"/>
              </a:rPr>
              <a:t> CHILDREN</a:t>
            </a:r>
            <a:endParaRPr lang="en-US" sz="4400" dirty="0">
              <a:solidFill>
                <a:srgbClr val="A01E1E"/>
              </a:solidFill>
              <a:latin typeface="Norwester" panose="00000506000000000000" pitchFamily="50" charset="0"/>
            </a:endParaRPr>
          </a:p>
        </p:txBody>
      </p:sp>
      <p:pic>
        <p:nvPicPr>
          <p:cNvPr id="3" name="Picture 2">
            <a:extLst>
              <a:ext uri="{FF2B5EF4-FFF2-40B4-BE49-F238E27FC236}">
                <a16:creationId xmlns:a16="http://schemas.microsoft.com/office/drawing/2014/main" id="{F0E3CA63-830A-4E78-8C9E-B4DD75F35B1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4231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01C4D9-F452-417A-A59E-F5E382F7F4A3}"/>
              </a:ext>
            </a:extLst>
          </p:cNvPr>
          <p:cNvSpPr>
            <a:spLocks noGrp="1"/>
          </p:cNvSpPr>
          <p:nvPr>
            <p:ph type="title"/>
          </p:nvPr>
        </p:nvSpPr>
        <p:spPr/>
        <p:txBody>
          <a:bodyPr/>
          <a:lstStyle/>
          <a:p>
            <a:r>
              <a:rPr lang="en-US"/>
              <a:t>HIGHEST AMOUNT EVER DONATED </a:t>
            </a:r>
            <a:br>
              <a:rPr lang="en-US"/>
            </a:br>
            <a:r>
              <a:rPr lang="en-US" sz="3200">
                <a:solidFill>
                  <a:srgbClr val="BF311A"/>
                </a:solidFill>
                <a:latin typeface="+mn-lt"/>
              </a:rPr>
              <a:t>In any one year during life</a:t>
            </a:r>
            <a:endParaRPr lang="en-US" sz="4400" dirty="0">
              <a:solidFill>
                <a:srgbClr val="BF311A"/>
              </a:solidFill>
              <a:latin typeface="+mn-lt"/>
            </a:endParaRPr>
          </a:p>
        </p:txBody>
      </p:sp>
      <p:pic>
        <p:nvPicPr>
          <p:cNvPr id="3" name="Picture 2">
            <a:extLst>
              <a:ext uri="{FF2B5EF4-FFF2-40B4-BE49-F238E27FC236}">
                <a16:creationId xmlns:a16="http://schemas.microsoft.com/office/drawing/2014/main" id="{CC687BED-A783-4C06-AF3E-2D873E54DDF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7796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EAECB8-4BEA-4BB8-9A06-9F1453CA98E7}"/>
              </a:ext>
            </a:extLst>
          </p:cNvPr>
          <p:cNvSpPr>
            <a:spLocks noGrp="1"/>
          </p:cNvSpPr>
          <p:nvPr>
            <p:ph type="title"/>
          </p:nvPr>
        </p:nvSpPr>
        <p:spPr/>
        <p:txBody>
          <a:bodyPr/>
          <a:lstStyle/>
          <a:p>
            <a:r>
              <a:rPr lang="en-US"/>
              <a:t>HAVING FUNDED A </a:t>
            </a:r>
            <a:r>
              <a:rPr lang="en-US">
                <a:solidFill>
                  <a:srgbClr val="BF311A"/>
                </a:solidFill>
              </a:rPr>
              <a:t>TRUST</a:t>
            </a:r>
            <a:endParaRPr lang="en-US" sz="4400" dirty="0">
              <a:solidFill>
                <a:srgbClr val="BF311A"/>
              </a:solidFill>
              <a:latin typeface="+mn-lt"/>
            </a:endParaRPr>
          </a:p>
        </p:txBody>
      </p:sp>
      <p:pic>
        <p:nvPicPr>
          <p:cNvPr id="3" name="Picture 2">
            <a:extLst>
              <a:ext uri="{FF2B5EF4-FFF2-40B4-BE49-F238E27FC236}">
                <a16:creationId xmlns:a16="http://schemas.microsoft.com/office/drawing/2014/main" id="{B19C7A57-D103-4D15-A2A5-401691C6675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717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6228A0-5977-4F37-B542-4E325FB32C40}"/>
              </a:ext>
            </a:extLst>
          </p:cNvPr>
          <p:cNvSpPr>
            <a:spLocks noGrp="1"/>
          </p:cNvSpPr>
          <p:nvPr>
            <p:ph type="title"/>
          </p:nvPr>
        </p:nvSpPr>
        <p:spPr/>
        <p:txBody>
          <a:bodyPr/>
          <a:lstStyle/>
          <a:p>
            <a:r>
              <a:rPr lang="en-US"/>
              <a:t>FEMALE</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32FB9B88-5393-421C-AAD7-5424D09E33C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499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8CB1AD-DDF5-4227-AAA7-D1AF54E60BB0}"/>
              </a:ext>
            </a:extLst>
          </p:cNvPr>
          <p:cNvSpPr>
            <a:spLocks noGrp="1"/>
          </p:cNvSpPr>
          <p:nvPr>
            <p:ph type="title"/>
          </p:nvPr>
        </p:nvSpPr>
        <p:spPr/>
        <p:txBody>
          <a:bodyPr/>
          <a:lstStyle/>
          <a:p>
            <a:r>
              <a:rPr lang="en-US"/>
              <a:t>WEALTHY</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012AA6C2-7BD8-425B-A59D-E1ECF41975B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146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625DB7EF-DEA1-EEEF-3EB6-F02EC3C31E2D}"/>
              </a:ext>
            </a:extLst>
          </p:cNvPr>
          <p:cNvSpPr>
            <a:spLocks noGrp="1" noChangeArrowheads="1"/>
          </p:cNvSpPr>
          <p:nvPr>
            <p:ph type="ctrTitle"/>
          </p:nvPr>
        </p:nvSpPr>
        <p:spPr>
          <a:xfrm>
            <a:off x="2616200" y="1368426"/>
            <a:ext cx="7772400" cy="1470025"/>
          </a:xfrm>
        </p:spPr>
        <p:txBody>
          <a:bodyPr/>
          <a:lstStyle/>
          <a:p>
            <a:pPr defTabSz="812800">
              <a:lnSpc>
                <a:spcPct val="80000"/>
              </a:lnSpc>
            </a:pPr>
            <a:br>
              <a:rPr lang="en-US" altLang="en-US"/>
            </a:br>
            <a:endParaRPr lang="en-US" altLang="en-US" sz="3600">
              <a:latin typeface="Georgia" panose="02040502050405020303" pitchFamily="18" charset="0"/>
            </a:endParaRPr>
          </a:p>
        </p:txBody>
      </p:sp>
      <p:sp>
        <p:nvSpPr>
          <p:cNvPr id="4099" name="Rectangle 6">
            <a:extLst>
              <a:ext uri="{FF2B5EF4-FFF2-40B4-BE49-F238E27FC236}">
                <a16:creationId xmlns:a16="http://schemas.microsoft.com/office/drawing/2014/main" id="{9C5681DE-A46C-D69B-1FAC-CE8E79D0ABCB}"/>
              </a:ext>
            </a:extLst>
          </p:cNvPr>
          <p:cNvSpPr>
            <a:spLocks noGrp="1" noChangeArrowheads="1"/>
          </p:cNvSpPr>
          <p:nvPr>
            <p:ph type="subTitle" idx="1"/>
          </p:nvPr>
        </p:nvSpPr>
        <p:spPr>
          <a:xfrm>
            <a:off x="1031631" y="125500"/>
            <a:ext cx="9745907" cy="1461999"/>
          </a:xfrm>
        </p:spPr>
        <p:txBody>
          <a:bodyPr/>
          <a:lstStyle/>
          <a:p>
            <a:pPr>
              <a:tabLst>
                <a:tab pos="1943100" algn="l"/>
              </a:tabLst>
              <a:defRPr/>
            </a:pPr>
            <a:endParaRPr lang="en-US" sz="3200" b="1" dirty="0">
              <a:solidFill>
                <a:srgbClr val="000000"/>
              </a:solidFill>
              <a:ea typeface="Calibri" panose="020F0502020204030204" pitchFamily="34" charset="0"/>
              <a:cs typeface="Arial" panose="020B0604020202020204" pitchFamily="34" charset="0"/>
            </a:endParaRPr>
          </a:p>
          <a:p>
            <a:pPr algn="l">
              <a:tabLst>
                <a:tab pos="1943100" algn="l"/>
              </a:tabLst>
              <a:defRPr/>
            </a:pPr>
            <a:r>
              <a:rPr lang="en-US" sz="5400" dirty="0">
                <a:solidFill>
                  <a:schemeClr val="tx1">
                    <a:lumMod val="75000"/>
                    <a:lumOff val="25000"/>
                  </a:schemeClr>
                </a:solidFill>
                <a:latin typeface="Impact" panose="020B0806030902050204" pitchFamily="34" charset="0"/>
                <a:ea typeface="Calibri" panose="020F0502020204030204" pitchFamily="34" charset="0"/>
                <a:cs typeface="Times New Roman" panose="02020603050405020304" pitchFamily="18" charset="0"/>
              </a:rPr>
              <a:t>AUDIO</a:t>
            </a:r>
            <a:endParaRPr lang="en-US" altLang="en-US" sz="6600" dirty="0">
              <a:solidFill>
                <a:schemeClr val="tx1">
                  <a:lumMod val="75000"/>
                  <a:lumOff val="25000"/>
                </a:schemeClr>
              </a:solidFill>
              <a:latin typeface="Impact" panose="020B0806030902050204" pitchFamily="34" charset="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gn="l">
              <a:lnSpc>
                <a:spcPct val="60000"/>
              </a:lnSpc>
              <a:spcBef>
                <a:spcPct val="50000"/>
              </a:spcBef>
              <a:tabLst>
                <a:tab pos="1943100" algn="l"/>
              </a:tabLst>
              <a:defRPr/>
            </a:pPr>
            <a:endParaRPr lang="en-US" altLang="en-US" sz="3200" b="1" dirty="0">
              <a:ea typeface="Times New Roman" panose="02020603050405020304" pitchFamily="18" charset="0"/>
              <a:cs typeface="Arial" panose="020B0604020202020204" pitchFamily="34" charset="0"/>
            </a:endParaRPr>
          </a:p>
        </p:txBody>
      </p:sp>
      <p:pic>
        <p:nvPicPr>
          <p:cNvPr id="4" name="Google Shape;64;p14">
            <a:extLst>
              <a:ext uri="{FF2B5EF4-FFF2-40B4-BE49-F238E27FC236}">
                <a16:creationId xmlns:a16="http://schemas.microsoft.com/office/drawing/2014/main" id="{10A43632-58FF-D5AC-6258-4B899717A39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08980" y="2165083"/>
            <a:ext cx="3071842" cy="2712950"/>
          </a:xfrm>
          <a:prstGeom prst="rect">
            <a:avLst/>
          </a:prstGeom>
          <a:noFill/>
          <a:ln>
            <a:noFill/>
          </a:ln>
        </p:spPr>
      </p:pic>
      <p:pic>
        <p:nvPicPr>
          <p:cNvPr id="5" name="Google Shape;64;p14">
            <a:extLst>
              <a:ext uri="{FF2B5EF4-FFF2-40B4-BE49-F238E27FC236}">
                <a16:creationId xmlns:a16="http://schemas.microsoft.com/office/drawing/2014/main" id="{4D4BCC93-0A38-0333-5E0B-B3DA3AC997D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52991" y="4878033"/>
            <a:ext cx="1131939" cy="493548"/>
          </a:xfrm>
          <a:prstGeom prst="rect">
            <a:avLst/>
          </a:prstGeom>
          <a:noFill/>
          <a:ln>
            <a:noFill/>
          </a:ln>
        </p:spPr>
      </p:pic>
      <p:sp>
        <p:nvSpPr>
          <p:cNvPr id="6" name="TextBox 5">
            <a:extLst>
              <a:ext uri="{FF2B5EF4-FFF2-40B4-BE49-F238E27FC236}">
                <a16:creationId xmlns:a16="http://schemas.microsoft.com/office/drawing/2014/main" id="{BE3FA893-9AE2-B780-EA0B-193C74D5149C}"/>
              </a:ext>
            </a:extLst>
          </p:cNvPr>
          <p:cNvSpPr txBox="1"/>
          <p:nvPr/>
        </p:nvSpPr>
        <p:spPr>
          <a:xfrm>
            <a:off x="1301262" y="2165083"/>
            <a:ext cx="4927677" cy="1938992"/>
          </a:xfrm>
          <a:prstGeom prst="rect">
            <a:avLst/>
          </a:prstGeom>
        </p:spPr>
        <p:txBody>
          <a:bodyPr wrap="square" rtlCol="0">
            <a:spAutoFit/>
          </a:bodyPr>
          <a:lstStyle/>
          <a:p>
            <a:pPr marL="316531" indent="-316531">
              <a:buFont typeface="Arial" panose="020B0604020202020204" pitchFamily="34" charset="0"/>
              <a:buChar char="•"/>
            </a:pPr>
            <a:r>
              <a:rPr kumimoji="1" lang="en-US" sz="2400" dirty="0">
                <a:latin typeface="Calibri" panose="020F0502020204030204" pitchFamily="34" charset="0"/>
                <a:cs typeface="Calibri" panose="020F0502020204030204" pitchFamily="34" charset="0"/>
              </a:rPr>
              <a:t>Check Audio Settings</a:t>
            </a:r>
          </a:p>
          <a:p>
            <a:pPr marL="316531" indent="-316531">
              <a:buFont typeface="Arial" panose="020B0604020202020204" pitchFamily="34" charset="0"/>
              <a:buChar char="•"/>
            </a:pPr>
            <a:endParaRPr kumimoji="1" lang="en-US" sz="2400" dirty="0">
              <a:latin typeface="Calibri" panose="020F0502020204030204" pitchFamily="34" charset="0"/>
              <a:cs typeface="Calibri" panose="020F0502020204030204" pitchFamily="34" charset="0"/>
            </a:endParaRPr>
          </a:p>
          <a:p>
            <a:pPr marL="316531" indent="-316531">
              <a:buFont typeface="Arial" panose="020B0604020202020204" pitchFamily="34" charset="0"/>
              <a:buChar char="•"/>
            </a:pPr>
            <a:r>
              <a:rPr kumimoji="1" lang="en-US" sz="2400" dirty="0">
                <a:latin typeface="Calibri" panose="020F0502020204030204" pitchFamily="34" charset="0"/>
                <a:cs typeface="Calibri" panose="020F0502020204030204" pitchFamily="34" charset="0"/>
              </a:rPr>
              <a:t>Test Your Speakers</a:t>
            </a:r>
          </a:p>
          <a:p>
            <a:pPr marL="316531" indent="-316531">
              <a:buFont typeface="Arial" panose="020B0604020202020204" pitchFamily="34" charset="0"/>
              <a:buChar char="•"/>
            </a:pPr>
            <a:endParaRPr kumimoji="1" lang="en-US" sz="2400" dirty="0">
              <a:latin typeface="Calibri" panose="020F0502020204030204" pitchFamily="34" charset="0"/>
              <a:cs typeface="Calibri" panose="020F0502020204030204" pitchFamily="34" charset="0"/>
            </a:endParaRPr>
          </a:p>
          <a:p>
            <a:pPr marL="316531" indent="-316531">
              <a:buFont typeface="Arial" panose="020B0604020202020204" pitchFamily="34" charset="0"/>
              <a:buChar char="•"/>
            </a:pPr>
            <a:r>
              <a:rPr kumimoji="1" lang="en-US" sz="2400" dirty="0">
                <a:latin typeface="Calibri" panose="020F0502020204030204" pitchFamily="34" charset="0"/>
                <a:cs typeface="Calibri" panose="020F0502020204030204" pitchFamily="34" charset="0"/>
              </a:rPr>
              <a:t>Switch to Phone</a:t>
            </a:r>
          </a:p>
        </p:txBody>
      </p:sp>
    </p:spTree>
    <p:extLst>
      <p:ext uri="{BB962C8B-B14F-4D97-AF65-F5344CB8AC3E}">
        <p14:creationId xmlns:p14="http://schemas.microsoft.com/office/powerpoint/2010/main" val="69724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7D5990-6925-4308-BFA9-A310B13FB7AA}"/>
              </a:ext>
            </a:extLst>
          </p:cNvPr>
          <p:cNvSpPr>
            <a:spLocks noGrp="1"/>
          </p:cNvSpPr>
          <p:nvPr>
            <p:ph type="title"/>
          </p:nvPr>
        </p:nvSpPr>
        <p:spPr/>
        <p:txBody>
          <a:bodyPr/>
          <a:lstStyle/>
          <a:p>
            <a:r>
              <a:rPr lang="en-US">
                <a:solidFill>
                  <a:srgbClr val="BF311A"/>
                </a:solidFill>
              </a:rPr>
              <a:t>NOT</a:t>
            </a:r>
            <a:r>
              <a:rPr lang="en-US"/>
              <a:t> MARRIED</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F2D3AE33-50BE-4387-BE0D-F244D2ACD2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009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9B3F5F-1F68-44BB-9923-0EC884F56646}"/>
              </a:ext>
            </a:extLst>
          </p:cNvPr>
          <p:cNvSpPr>
            <a:spLocks noGrp="1"/>
          </p:cNvSpPr>
          <p:nvPr>
            <p:ph type="title"/>
          </p:nvPr>
        </p:nvSpPr>
        <p:spPr/>
        <p:txBody>
          <a:bodyPr/>
          <a:lstStyle/>
          <a:p>
            <a:r>
              <a:rPr lang="en-US"/>
              <a:t>GROWING TRAJECTORY OF WEALTH </a:t>
            </a:r>
            <a:br>
              <a:rPr lang="en-US"/>
            </a:br>
            <a:r>
              <a:rPr lang="en-US" sz="3200">
                <a:solidFill>
                  <a:srgbClr val="BF311A"/>
                </a:solidFill>
                <a:latin typeface="+mn-lt"/>
              </a:rPr>
              <a:t>Leading up to death</a:t>
            </a:r>
            <a:endParaRPr lang="en-US" sz="4400" dirty="0">
              <a:solidFill>
                <a:srgbClr val="BF311A"/>
              </a:solidFill>
              <a:latin typeface="+mn-lt"/>
            </a:endParaRPr>
          </a:p>
        </p:txBody>
      </p:sp>
      <p:pic>
        <p:nvPicPr>
          <p:cNvPr id="3" name="Picture 2">
            <a:extLst>
              <a:ext uri="{FF2B5EF4-FFF2-40B4-BE49-F238E27FC236}">
                <a16:creationId xmlns:a16="http://schemas.microsoft.com/office/drawing/2014/main" id="{31424A1A-3F23-4452-ADF6-335AE16F640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7585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A9BEE2-FE54-4CE9-B241-6F620BA0579E}"/>
              </a:ext>
            </a:extLst>
          </p:cNvPr>
          <p:cNvSpPr>
            <a:spLocks noGrp="1"/>
          </p:cNvSpPr>
          <p:nvPr>
            <p:ph type="title"/>
          </p:nvPr>
        </p:nvSpPr>
        <p:spPr/>
        <p:txBody>
          <a:bodyPr/>
          <a:lstStyle/>
          <a:p>
            <a:r>
              <a:rPr lang="en-US"/>
              <a:t>CONSISTENCY IN </a:t>
            </a:r>
            <a:r>
              <a:rPr lang="en-US">
                <a:solidFill>
                  <a:srgbClr val="BF311A"/>
                </a:solidFill>
              </a:rPr>
              <a:t>VOLUNTEERING</a:t>
            </a:r>
            <a:endParaRPr lang="en-US" sz="4400" dirty="0">
              <a:solidFill>
                <a:srgbClr val="BF311A"/>
              </a:solidFill>
              <a:latin typeface="+mn-lt"/>
            </a:endParaRPr>
          </a:p>
        </p:txBody>
      </p:sp>
      <p:pic>
        <p:nvPicPr>
          <p:cNvPr id="3" name="Picture 2">
            <a:extLst>
              <a:ext uri="{FF2B5EF4-FFF2-40B4-BE49-F238E27FC236}">
                <a16:creationId xmlns:a16="http://schemas.microsoft.com/office/drawing/2014/main" id="{A4CF5032-BF70-4D54-A0DA-DAEECC85212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2485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F59E00-17EC-4B04-B174-A8004142D628}"/>
              </a:ext>
            </a:extLst>
          </p:cNvPr>
          <p:cNvSpPr>
            <a:spLocks noGrp="1"/>
          </p:cNvSpPr>
          <p:nvPr>
            <p:ph type="title"/>
          </p:nvPr>
        </p:nvSpPr>
        <p:spPr/>
        <p:txBody>
          <a:bodyPr/>
          <a:lstStyle/>
          <a:p>
            <a:r>
              <a:rPr lang="en-US"/>
              <a:t>religious</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2C975C93-B240-4B45-8FFA-A0BEA2A648E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92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EE3CB2-BDAC-4E72-AFD1-FB337B5D0582}"/>
              </a:ext>
            </a:extLst>
          </p:cNvPr>
          <p:cNvSpPr>
            <a:spLocks noGrp="1"/>
          </p:cNvSpPr>
          <p:nvPr>
            <p:ph type="title"/>
          </p:nvPr>
        </p:nvSpPr>
        <p:spPr/>
        <p:txBody>
          <a:bodyPr/>
          <a:lstStyle/>
          <a:p>
            <a:r>
              <a:rPr lang="en-US">
                <a:solidFill>
                  <a:srgbClr val="BF311A"/>
                </a:solidFill>
              </a:rPr>
              <a:t>HEALTH</a:t>
            </a:r>
            <a:r>
              <a:rPr lang="en-US"/>
              <a:t>-RELATED</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EED2C7B4-70B4-4312-B500-30647E8954E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6411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38F485-FF62-4710-8A7B-D813543C726C}"/>
              </a:ext>
            </a:extLst>
          </p:cNvPr>
          <p:cNvSpPr>
            <a:spLocks noGrp="1"/>
          </p:cNvSpPr>
          <p:nvPr>
            <p:ph type="title"/>
          </p:nvPr>
        </p:nvSpPr>
        <p:spPr/>
        <p:txBody>
          <a:bodyPr/>
          <a:lstStyle/>
          <a:p>
            <a:r>
              <a:rPr lang="en-US"/>
              <a:t>AGE</a:t>
            </a:r>
            <a:endParaRPr lang="en-US" sz="4400" dirty="0">
              <a:solidFill>
                <a:srgbClr val="A01E1E"/>
              </a:solidFill>
              <a:latin typeface="+mn-lt"/>
            </a:endParaRPr>
          </a:p>
        </p:txBody>
      </p:sp>
      <p:pic>
        <p:nvPicPr>
          <p:cNvPr id="3" name="Picture 2">
            <a:extLst>
              <a:ext uri="{FF2B5EF4-FFF2-40B4-BE49-F238E27FC236}">
                <a16:creationId xmlns:a16="http://schemas.microsoft.com/office/drawing/2014/main" id="{E02210B9-8141-41DF-A31B-13ABFC69682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01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FE24E2-961A-4C68-B4EC-559FC39E249A}"/>
              </a:ext>
            </a:extLst>
          </p:cNvPr>
          <p:cNvSpPr>
            <a:spLocks noGrp="1"/>
          </p:cNvSpPr>
          <p:nvPr>
            <p:ph type="title"/>
          </p:nvPr>
        </p:nvSpPr>
        <p:spPr/>
        <p:txBody>
          <a:bodyPr/>
          <a:lstStyle/>
          <a:p>
            <a:r>
              <a:rPr lang="en-US" sz="4700" b="1" cap="none"/>
              <a:t>Is this the golden age of planned giving?</a:t>
            </a:r>
            <a:endParaRPr lang="en-US" sz="4700" b="1" cap="none" dirty="0"/>
          </a:p>
        </p:txBody>
      </p:sp>
      <p:pic>
        <p:nvPicPr>
          <p:cNvPr id="3" name="Picture 2">
            <a:extLst>
              <a:ext uri="{FF2B5EF4-FFF2-40B4-BE49-F238E27FC236}">
                <a16:creationId xmlns:a16="http://schemas.microsoft.com/office/drawing/2014/main" id="{E7631792-2058-4312-B1EC-2ACB074CA63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552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AE80E2-F7CF-453C-9ABA-43592B20BBE0}"/>
              </a:ext>
            </a:extLst>
          </p:cNvPr>
          <p:cNvSpPr>
            <a:spLocks noGrp="1"/>
          </p:cNvSpPr>
          <p:nvPr>
            <p:ph type="title"/>
          </p:nvPr>
        </p:nvSpPr>
        <p:spPr/>
        <p:txBody>
          <a:bodyPr/>
          <a:lstStyle/>
          <a:p>
            <a:r>
              <a:rPr lang="en-US">
                <a:solidFill>
                  <a:srgbClr val="BF311A"/>
                </a:solidFill>
              </a:rPr>
              <a:t>A SIMPLE TOOL </a:t>
            </a:r>
            <a:br>
              <a:rPr lang="en-US"/>
            </a:br>
            <a:r>
              <a:rPr lang="en-US" sz="2400">
                <a:latin typeface="+mn-lt"/>
              </a:rPr>
              <a:t>To help donors decide how much &amp; when to give to heirs</a:t>
            </a:r>
            <a:endParaRPr lang="en-US" dirty="0">
              <a:latin typeface="+mn-lt"/>
            </a:endParaRPr>
          </a:p>
        </p:txBody>
      </p:sp>
      <p:pic>
        <p:nvPicPr>
          <p:cNvPr id="3" name="Picture 2">
            <a:extLst>
              <a:ext uri="{FF2B5EF4-FFF2-40B4-BE49-F238E27FC236}">
                <a16:creationId xmlns:a16="http://schemas.microsoft.com/office/drawing/2014/main" id="{4F062367-4684-404A-B526-5F8577C195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4041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35B7BF-5394-45E4-8943-A9ADBA620D1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82BDF99-7E21-4D00-8020-84D7F5E1A5E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075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A38F6-0E5F-44A3-94B3-0C513C10575D}"/>
              </a:ext>
            </a:extLst>
          </p:cNvPr>
          <p:cNvPicPr>
            <a:picLocks noChangeAspect="1"/>
          </p:cNvPicPr>
          <p:nvPr/>
        </p:nvPicPr>
        <p:blipFill rotWithShape="1">
          <a:blip r:embed="rId3">
            <a:extLst>
              <a:ext uri="{28A0092B-C50C-407E-A947-70E740481C1C}">
                <a14:useLocalDpi xmlns:a14="http://schemas.microsoft.com/office/drawing/2010/main" val="0"/>
              </a:ext>
            </a:extLst>
          </a:blip>
          <a:srcRect l="8835" r="5222"/>
          <a:stretch/>
        </p:blipFill>
        <p:spPr>
          <a:xfrm>
            <a:off x="1287889" y="1567422"/>
            <a:ext cx="3521413" cy="4097429"/>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287E550D-0BBF-42CF-B2C9-4BC0DE4BBA75}"/>
              </a:ext>
            </a:extLst>
          </p:cNvPr>
          <p:cNvSpPr txBox="1"/>
          <p:nvPr/>
        </p:nvSpPr>
        <p:spPr>
          <a:xfrm>
            <a:off x="5498432" y="3806844"/>
            <a:ext cx="6447135" cy="2031325"/>
          </a:xfrm>
          <a:prstGeom prst="rect">
            <a:avLst/>
          </a:prstGeom>
          <a:noFill/>
        </p:spPr>
        <p:txBody>
          <a:bodyPr wrap="square" rtlCol="0">
            <a:spAutoFit/>
          </a:bodyPr>
          <a:lstStyle/>
          <a:p>
            <a:r>
              <a:rPr lang="en-US" sz="3600" dirty="0">
                <a:solidFill>
                  <a:schemeClr val="tx1">
                    <a:lumMod val="75000"/>
                    <a:lumOff val="25000"/>
                  </a:schemeClr>
                </a:solidFill>
              </a:rPr>
              <a:t>Eddie Thompson, Ed.D., FCEP</a:t>
            </a:r>
          </a:p>
          <a:p>
            <a:r>
              <a:rPr lang="en-US" sz="2400" dirty="0">
                <a:solidFill>
                  <a:schemeClr val="tx1">
                    <a:lumMod val="75000"/>
                    <a:lumOff val="25000"/>
                  </a:schemeClr>
                </a:solidFill>
              </a:rPr>
              <a:t>Founder and CEO</a:t>
            </a:r>
          </a:p>
          <a:p>
            <a:r>
              <a:rPr lang="en-US" sz="2400" dirty="0">
                <a:solidFill>
                  <a:schemeClr val="tx1">
                    <a:lumMod val="75000"/>
                    <a:lumOff val="25000"/>
                  </a:schemeClr>
                </a:solidFill>
              </a:rPr>
              <a:t>Thompson &amp; Associates</a:t>
            </a:r>
          </a:p>
          <a:p>
            <a:r>
              <a:rPr lang="en-US" sz="2400" dirty="0" err="1">
                <a:solidFill>
                  <a:schemeClr val="tx1">
                    <a:lumMod val="75000"/>
                    <a:lumOff val="25000"/>
                  </a:schemeClr>
                </a:solidFill>
              </a:rPr>
              <a:t>www.ceplan.com</a:t>
            </a:r>
            <a:endParaRPr lang="en-US" sz="2400" dirty="0">
              <a:solidFill>
                <a:schemeClr val="tx1">
                  <a:lumMod val="75000"/>
                  <a:lumOff val="25000"/>
                </a:schemeClr>
              </a:solidFill>
            </a:endParaRPr>
          </a:p>
          <a:p>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08D3353C-6A4F-4502-969E-23B098F22BA1}"/>
              </a:ext>
            </a:extLst>
          </p:cNvPr>
          <p:cNvSpPr txBox="1"/>
          <p:nvPr/>
        </p:nvSpPr>
        <p:spPr>
          <a:xfrm>
            <a:off x="5498432" y="1754089"/>
            <a:ext cx="2589170" cy="1862048"/>
          </a:xfrm>
          <a:prstGeom prst="rect">
            <a:avLst/>
          </a:prstGeom>
          <a:noFill/>
        </p:spPr>
        <p:txBody>
          <a:bodyPr wrap="none" rtlCol="0">
            <a:spAutoFit/>
          </a:bodyPr>
          <a:lstStyle/>
          <a:p>
            <a:r>
              <a:rPr lang="en-US" sz="11500" cap="all" dirty="0">
                <a:solidFill>
                  <a:srgbClr val="BF311A"/>
                </a:solidFill>
                <a:latin typeface="Impact" panose="020B0806030902050204" pitchFamily="34" charset="0"/>
              </a:rPr>
              <a:t>Q&amp;A</a:t>
            </a:r>
          </a:p>
        </p:txBody>
      </p:sp>
    </p:spTree>
    <p:extLst>
      <p:ext uri="{BB962C8B-B14F-4D97-AF65-F5344CB8AC3E}">
        <p14:creationId xmlns:p14="http://schemas.microsoft.com/office/powerpoint/2010/main" val="408352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625DB7EF-DEA1-EEEF-3EB6-F02EC3C31E2D}"/>
              </a:ext>
            </a:extLst>
          </p:cNvPr>
          <p:cNvSpPr>
            <a:spLocks noGrp="1" noChangeArrowheads="1"/>
          </p:cNvSpPr>
          <p:nvPr>
            <p:ph type="ctrTitle"/>
          </p:nvPr>
        </p:nvSpPr>
        <p:spPr>
          <a:xfrm>
            <a:off x="2616200" y="1368426"/>
            <a:ext cx="7772400" cy="1470025"/>
          </a:xfrm>
        </p:spPr>
        <p:txBody>
          <a:bodyPr/>
          <a:lstStyle/>
          <a:p>
            <a:pPr defTabSz="812800">
              <a:lnSpc>
                <a:spcPct val="80000"/>
              </a:lnSpc>
            </a:pPr>
            <a:br>
              <a:rPr lang="en-US" altLang="en-US"/>
            </a:br>
            <a:endParaRPr lang="en-US" altLang="en-US" sz="3600">
              <a:latin typeface="Georgia" panose="02040502050405020303" pitchFamily="18" charset="0"/>
            </a:endParaRPr>
          </a:p>
        </p:txBody>
      </p:sp>
      <p:pic>
        <p:nvPicPr>
          <p:cNvPr id="7" name="Google Shape;79;p15">
            <a:extLst>
              <a:ext uri="{FF2B5EF4-FFF2-40B4-BE49-F238E27FC236}">
                <a16:creationId xmlns:a16="http://schemas.microsoft.com/office/drawing/2014/main" id="{15B4342E-963A-A87F-7D46-382183B99C72}"/>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47392" y="3024871"/>
            <a:ext cx="2348609" cy="2464705"/>
          </a:xfrm>
          <a:prstGeom prst="rect">
            <a:avLst/>
          </a:prstGeom>
          <a:noFill/>
          <a:ln>
            <a:noFill/>
          </a:ln>
        </p:spPr>
      </p:pic>
      <p:pic>
        <p:nvPicPr>
          <p:cNvPr id="8" name="Google Shape;80;p15">
            <a:extLst>
              <a:ext uri="{FF2B5EF4-FFF2-40B4-BE49-F238E27FC236}">
                <a16:creationId xmlns:a16="http://schemas.microsoft.com/office/drawing/2014/main" id="{1A762450-3020-7E9C-BB5F-0871B44D5E1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37838" y="2220788"/>
            <a:ext cx="2605230" cy="3284787"/>
          </a:xfrm>
          <a:prstGeom prst="rect">
            <a:avLst/>
          </a:prstGeom>
          <a:noFill/>
          <a:ln>
            <a:noFill/>
          </a:ln>
        </p:spPr>
      </p:pic>
      <p:cxnSp>
        <p:nvCxnSpPr>
          <p:cNvPr id="9" name="Straight Connector 8">
            <a:extLst>
              <a:ext uri="{FF2B5EF4-FFF2-40B4-BE49-F238E27FC236}">
                <a16:creationId xmlns:a16="http://schemas.microsoft.com/office/drawing/2014/main" id="{E269C369-3822-0847-5269-3FCDE4B47723}"/>
              </a:ext>
            </a:extLst>
          </p:cNvPr>
          <p:cNvCxnSpPr>
            <a:cxnSpLocks/>
          </p:cNvCxnSpPr>
          <p:nvPr/>
        </p:nvCxnSpPr>
        <p:spPr>
          <a:xfrm>
            <a:off x="3713830" y="3008871"/>
            <a:ext cx="2382170" cy="2480704"/>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ACB1AC09-4BFB-B2BE-6B68-1F31B736816A}"/>
              </a:ext>
            </a:extLst>
          </p:cNvPr>
          <p:cNvCxnSpPr>
            <a:cxnSpLocks/>
          </p:cNvCxnSpPr>
          <p:nvPr/>
        </p:nvCxnSpPr>
        <p:spPr>
          <a:xfrm flipH="1">
            <a:off x="3747392" y="3024870"/>
            <a:ext cx="2348609" cy="2480704"/>
          </a:xfrm>
          <a:prstGeom prst="line">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sp>
        <p:nvSpPr>
          <p:cNvPr id="18" name="Oval 17">
            <a:extLst>
              <a:ext uri="{FF2B5EF4-FFF2-40B4-BE49-F238E27FC236}">
                <a16:creationId xmlns:a16="http://schemas.microsoft.com/office/drawing/2014/main" id="{7B62F587-2DBB-8765-9937-CA064714A50E}"/>
              </a:ext>
            </a:extLst>
          </p:cNvPr>
          <p:cNvSpPr/>
          <p:nvPr/>
        </p:nvSpPr>
        <p:spPr>
          <a:xfrm>
            <a:off x="4496019" y="5139429"/>
            <a:ext cx="762000" cy="24943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6">
            <a:extLst>
              <a:ext uri="{FF2B5EF4-FFF2-40B4-BE49-F238E27FC236}">
                <a16:creationId xmlns:a16="http://schemas.microsoft.com/office/drawing/2014/main" id="{2ACE408C-1BED-E13B-ABBE-D2529236853D}"/>
              </a:ext>
            </a:extLst>
          </p:cNvPr>
          <p:cNvSpPr txBox="1">
            <a:spLocks noChangeArrowheads="1"/>
          </p:cNvSpPr>
          <p:nvPr/>
        </p:nvSpPr>
        <p:spPr>
          <a:xfrm>
            <a:off x="1031631" y="125500"/>
            <a:ext cx="9745907" cy="14619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tabLst>
                <a:tab pos="1943100" algn="l"/>
              </a:tabLst>
              <a:defRPr/>
            </a:pPr>
            <a:endParaRPr lang="en-US" sz="3200" b="1" dirty="0">
              <a:solidFill>
                <a:srgbClr val="000000"/>
              </a:solidFill>
              <a:ea typeface="Calibri" panose="020F0502020204030204" pitchFamily="34" charset="0"/>
              <a:cs typeface="Arial" panose="020B0604020202020204" pitchFamily="34" charset="0"/>
            </a:endParaRPr>
          </a:p>
          <a:p>
            <a:pPr algn="l">
              <a:tabLst>
                <a:tab pos="1943100" algn="l"/>
              </a:tabLst>
              <a:defRPr/>
            </a:pPr>
            <a:r>
              <a:rPr lang="en-US" sz="5400" dirty="0">
                <a:solidFill>
                  <a:schemeClr val="tx1">
                    <a:lumMod val="75000"/>
                    <a:lumOff val="25000"/>
                  </a:schemeClr>
                </a:solidFill>
                <a:latin typeface="Impact" panose="020B0806030902050204" pitchFamily="34" charset="0"/>
                <a:ea typeface="Calibri" panose="020F0502020204030204" pitchFamily="34" charset="0"/>
                <a:cs typeface="Times New Roman" panose="02020603050405020304" pitchFamily="18" charset="0"/>
              </a:rPr>
              <a:t>QUESTIONS</a:t>
            </a:r>
            <a:endParaRPr lang="en-US" altLang="en-US" sz="6600" dirty="0">
              <a:solidFill>
                <a:schemeClr val="tx1">
                  <a:lumMod val="75000"/>
                  <a:lumOff val="25000"/>
                </a:schemeClr>
              </a:solidFill>
              <a:latin typeface="Impact" panose="020B0806030902050204" pitchFamily="34" charset="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gn="l">
              <a:lnSpc>
                <a:spcPct val="60000"/>
              </a:lnSpc>
              <a:spcBef>
                <a:spcPct val="50000"/>
              </a:spcBef>
              <a:tabLst>
                <a:tab pos="1943100" algn="l"/>
              </a:tabLst>
              <a:defRPr/>
            </a:pPr>
            <a:endParaRPr lang="en-US" altLang="en-US" sz="32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695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311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6A5A57-926A-4249-9087-FF3D31AF3A88}"/>
              </a:ext>
            </a:extLst>
          </p:cNvPr>
          <p:cNvSpPr txBox="1"/>
          <p:nvPr/>
        </p:nvSpPr>
        <p:spPr>
          <a:xfrm>
            <a:off x="981501" y="665452"/>
            <a:ext cx="584166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uLnTx/>
                <a:uFillTx/>
                <a:latin typeface="Impact" panose="020B0806030902050204" pitchFamily="34" charset="0"/>
              </a:rPr>
              <a:t>Additional questions</a:t>
            </a:r>
          </a:p>
        </p:txBody>
      </p:sp>
      <p:sp>
        <p:nvSpPr>
          <p:cNvPr id="3" name="TextBox 2">
            <a:extLst>
              <a:ext uri="{FF2B5EF4-FFF2-40B4-BE49-F238E27FC236}">
                <a16:creationId xmlns:a16="http://schemas.microsoft.com/office/drawing/2014/main" id="{1B6CDCBF-020F-4D32-8803-45268782821C}"/>
              </a:ext>
            </a:extLst>
          </p:cNvPr>
          <p:cNvSpPr txBox="1"/>
          <p:nvPr/>
        </p:nvSpPr>
        <p:spPr>
          <a:xfrm>
            <a:off x="1073329" y="1726517"/>
            <a:ext cx="6928866" cy="381970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BF311A"/>
              </a:buClr>
              <a:buSzTx/>
              <a:buFontTx/>
              <a:buNone/>
              <a:tabLst/>
              <a:defRPr/>
            </a:pPr>
            <a:r>
              <a:rPr kumimoji="0" lang="en-US" sz="2800" u="none" strike="noStrike" kern="1200" cap="none" spc="0" normalizeH="0" baseline="0" noProof="0" dirty="0" err="1">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eddie@ceplan.com</a:t>
            </a:r>
            <a:endPar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
                <a:srgbClr val="BF311A"/>
              </a:buClr>
              <a:buSzTx/>
              <a:buFontTx/>
              <a:buNone/>
              <a:tabLst/>
              <a:defRPr/>
            </a:pPr>
            <a:r>
              <a:rPr kumimoji="0" lang="en-US" sz="2800" u="none" strike="noStrike" kern="1200" cap="none" spc="0" normalizeH="0" baseline="0" noProof="0" dirty="0" err="1">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nathan@stelter.com</a:t>
            </a:r>
            <a:endPar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
                <a:srgbClr val="BF311A"/>
              </a:buClr>
              <a:buSzTx/>
              <a:buFontTx/>
              <a:buNone/>
              <a:tabLst/>
              <a:defRPr/>
            </a:pPr>
            <a:r>
              <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jen.lennon@stelter.com</a:t>
            </a:r>
          </a:p>
          <a:p>
            <a:pPr marL="0" marR="0" lvl="0" indent="0" algn="l" defTabSz="914400" rtl="0" eaLnBrk="1" fontAlgn="auto" latinLnBrk="0" hangingPunct="1">
              <a:lnSpc>
                <a:spcPct val="150000"/>
              </a:lnSpc>
              <a:spcBef>
                <a:spcPts val="0"/>
              </a:spcBef>
              <a:spcAft>
                <a:spcPts val="0"/>
              </a:spcAft>
              <a:buClr>
                <a:srgbClr val="BF311A"/>
              </a:buClr>
              <a:buSzTx/>
              <a:buFontTx/>
              <a:buNone/>
              <a:tabLst/>
              <a:defRPr/>
            </a:pPr>
            <a:endPar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
                <a:srgbClr val="BF311A"/>
              </a:buClr>
              <a:buSzTx/>
              <a:buFontTx/>
              <a:buNone/>
              <a:tabLst/>
              <a:defRPr/>
            </a:pPr>
            <a:r>
              <a:rPr kumimoji="0" lang="en-US" sz="2800" u="sng"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www.stelter.com</a:t>
            </a:r>
          </a:p>
          <a:p>
            <a:pPr marL="0" marR="0" lvl="0" indent="0" algn="l" defTabSz="914400" rtl="0" eaLnBrk="1" fontAlgn="auto" latinLnBrk="0" hangingPunct="1">
              <a:lnSpc>
                <a:spcPct val="150000"/>
              </a:lnSpc>
              <a:spcBef>
                <a:spcPts val="0"/>
              </a:spcBef>
              <a:spcAft>
                <a:spcPts val="0"/>
              </a:spcAft>
              <a:buClr>
                <a:srgbClr val="BF311A"/>
              </a:buClr>
              <a:buSzTx/>
              <a:buFontTx/>
              <a:buNone/>
              <a:tabLst/>
              <a:defRPr/>
            </a:pPr>
            <a:endParaRPr kumimoji="0" lang="en-US" sz="24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368472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311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6A5A57-926A-4249-9087-FF3D31AF3A88}"/>
              </a:ext>
            </a:extLst>
          </p:cNvPr>
          <p:cNvSpPr txBox="1"/>
          <p:nvPr/>
        </p:nvSpPr>
        <p:spPr>
          <a:xfrm>
            <a:off x="981501" y="665452"/>
            <a:ext cx="537679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uLnTx/>
                <a:uFillTx/>
                <a:latin typeface="Impact" panose="020B0806030902050204" pitchFamily="34" charset="0"/>
              </a:rPr>
              <a:t>Webinar resources</a:t>
            </a:r>
          </a:p>
        </p:txBody>
      </p:sp>
      <p:sp>
        <p:nvSpPr>
          <p:cNvPr id="5" name="TextBox 4">
            <a:extLst>
              <a:ext uri="{FF2B5EF4-FFF2-40B4-BE49-F238E27FC236}">
                <a16:creationId xmlns:a16="http://schemas.microsoft.com/office/drawing/2014/main" id="{32CEE79C-C065-4953-B03D-6D28E8661836}"/>
              </a:ext>
            </a:extLst>
          </p:cNvPr>
          <p:cNvSpPr txBox="1"/>
          <p:nvPr/>
        </p:nvSpPr>
        <p:spPr>
          <a:xfrm>
            <a:off x="1106653" y="2091702"/>
            <a:ext cx="8679373" cy="22467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Recording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panose="020F0502020204030204" pitchFamily="34" charset="0"/>
                <a:ea typeface="Source Sans Pro" panose="020B0503030403020204" pitchFamily="34" charset="0"/>
                <a:cs typeface="Calibri" panose="020F0502020204030204" pitchFamily="34" charset="0"/>
              </a:rPr>
              <a:t>Presentation handouts</a:t>
            </a:r>
            <a:endParaRPr kumimoji="0" lang="en-US" sz="2800" u="none"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sng" strike="noStrike" kern="1200" cap="none" spc="0" normalizeH="0" baseline="0" noProof="0" dirty="0">
                <a:ln>
                  <a:noFill/>
                </a:ln>
                <a:solidFill>
                  <a:prstClr val="white"/>
                </a:solidFill>
                <a:effectLst/>
                <a:uLnTx/>
                <a:uFillTx/>
                <a:latin typeface="Calibri" panose="020F0502020204030204" pitchFamily="34" charset="0"/>
                <a:ea typeface="Source Sans Pro" panose="020B0503030403020204" pitchFamily="34" charset="0"/>
                <a:cs typeface="Calibri" panose="020F0502020204030204" pitchFamily="34" charset="0"/>
              </a:rPr>
              <a:t>www.stelter.com/webinars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1894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4E1520-2F1C-40EB-80FF-4CF941C02B1A}"/>
              </a:ext>
            </a:extLst>
          </p:cNvPr>
          <p:cNvSpPr>
            <a:spLocks noGrp="1"/>
          </p:cNvSpPr>
          <p:nvPr>
            <p:ph type="title"/>
          </p:nvPr>
        </p:nvSpPr>
        <p:spPr/>
        <p:txBody>
          <a:bodyPr>
            <a:normAutofit fontScale="90000"/>
          </a:bodyPr>
          <a:lstStyle/>
          <a:p>
            <a:r>
              <a:rPr lang="en-US" sz="6600" b="0">
                <a:latin typeface="Norwester" panose="00000506000000000000" pitchFamily="50" charset="0"/>
              </a:rPr>
              <a:t>13 CHARACTERISTICS OF HIGH PROPENSITY DONORS</a:t>
            </a:r>
            <a:endParaRPr lang="en-US" sz="6600" b="0" dirty="0">
              <a:latin typeface="Norwester" panose="00000506000000000000" pitchFamily="50" charset="0"/>
            </a:endParaRPr>
          </a:p>
        </p:txBody>
      </p:sp>
      <p:pic>
        <p:nvPicPr>
          <p:cNvPr id="3" name="Picture 2">
            <a:extLst>
              <a:ext uri="{FF2B5EF4-FFF2-40B4-BE49-F238E27FC236}">
                <a16:creationId xmlns:a16="http://schemas.microsoft.com/office/drawing/2014/main" id="{D19052F5-01CA-4AED-B591-1A210450C5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120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4E1520-2F1C-40EB-80FF-4CF941C02B1A}"/>
              </a:ext>
            </a:extLst>
          </p:cNvPr>
          <p:cNvSpPr>
            <a:spLocks noGrp="1"/>
          </p:cNvSpPr>
          <p:nvPr>
            <p:ph type="title"/>
          </p:nvPr>
        </p:nvSpPr>
        <p:spPr/>
        <p:txBody>
          <a:bodyPr>
            <a:normAutofit fontScale="90000"/>
          </a:bodyPr>
          <a:lstStyle/>
          <a:p>
            <a:r>
              <a:rPr lang="en-US" sz="6600" b="0">
                <a:latin typeface="Norwester" panose="00000506000000000000" pitchFamily="50" charset="0"/>
              </a:rPr>
              <a:t>13 CHARACTERISTICS OF HIGH PROPENSITY DONORS</a:t>
            </a:r>
            <a:endParaRPr lang="en-US" sz="6600" b="0" dirty="0">
              <a:latin typeface="Norwester" panose="00000506000000000000" pitchFamily="50" charset="0"/>
            </a:endParaRPr>
          </a:p>
        </p:txBody>
      </p:sp>
      <p:pic>
        <p:nvPicPr>
          <p:cNvPr id="3" name="Picture 2">
            <a:extLst>
              <a:ext uri="{FF2B5EF4-FFF2-40B4-BE49-F238E27FC236}">
                <a16:creationId xmlns:a16="http://schemas.microsoft.com/office/drawing/2014/main" id="{D19052F5-01CA-4AED-B591-1A210450C5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002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1A38F6-0E5F-44A3-94B3-0C513C10575D}"/>
              </a:ext>
            </a:extLst>
          </p:cNvPr>
          <p:cNvPicPr>
            <a:picLocks noChangeAspect="1"/>
          </p:cNvPicPr>
          <p:nvPr/>
        </p:nvPicPr>
        <p:blipFill rotWithShape="1">
          <a:blip r:embed="rId3">
            <a:extLst>
              <a:ext uri="{28A0092B-C50C-407E-A947-70E740481C1C}">
                <a14:useLocalDpi xmlns:a14="http://schemas.microsoft.com/office/drawing/2010/main" val="0"/>
              </a:ext>
            </a:extLst>
          </a:blip>
          <a:srcRect l="8835" r="5222"/>
          <a:stretch/>
        </p:blipFill>
        <p:spPr>
          <a:xfrm>
            <a:off x="1148861" y="1227235"/>
            <a:ext cx="3188677" cy="3710265"/>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287E550D-0BBF-42CF-B2C9-4BC0DE4BBA75}"/>
              </a:ext>
            </a:extLst>
          </p:cNvPr>
          <p:cNvSpPr txBox="1"/>
          <p:nvPr/>
        </p:nvSpPr>
        <p:spPr>
          <a:xfrm>
            <a:off x="875488" y="5272392"/>
            <a:ext cx="6624537" cy="1077218"/>
          </a:xfrm>
          <a:prstGeom prst="rect">
            <a:avLst/>
          </a:prstGeom>
          <a:noFill/>
        </p:spPr>
        <p:txBody>
          <a:bodyPr wrap="square" rtlCol="0">
            <a:spAutoFit/>
          </a:bodyPr>
          <a:lstStyle/>
          <a:p>
            <a:r>
              <a:rPr lang="en-US" sz="2800" dirty="0">
                <a:solidFill>
                  <a:schemeClr val="tx1">
                    <a:lumMod val="75000"/>
                    <a:lumOff val="25000"/>
                  </a:schemeClr>
                </a:solidFill>
                <a:latin typeface="Source Sans Pro" panose="020B0503030403020204" pitchFamily="34" charset="0"/>
                <a:ea typeface="Source Sans Pro" panose="020B0503030403020204" pitchFamily="34" charset="0"/>
              </a:rPr>
              <a:t>Eddie Thompson, Ed.D., FCEP</a:t>
            </a:r>
          </a:p>
          <a:p>
            <a:r>
              <a:rPr lang="en-US" dirty="0">
                <a:solidFill>
                  <a:schemeClr val="tx1">
                    <a:lumMod val="75000"/>
                    <a:lumOff val="25000"/>
                  </a:schemeClr>
                </a:solidFill>
                <a:latin typeface="Source Sans Pro" panose="020B0503030403020204" pitchFamily="34" charset="0"/>
                <a:ea typeface="Source Sans Pro" panose="020B0503030403020204" pitchFamily="34" charset="0"/>
              </a:rPr>
              <a:t>Founder and CEO</a:t>
            </a:r>
          </a:p>
          <a:p>
            <a:r>
              <a:rPr lang="en-US" dirty="0">
                <a:solidFill>
                  <a:schemeClr val="tx1">
                    <a:lumMod val="75000"/>
                    <a:lumOff val="25000"/>
                  </a:schemeClr>
                </a:solidFill>
                <a:latin typeface="Source Sans Pro" panose="020B0503030403020204" pitchFamily="34" charset="0"/>
                <a:ea typeface="Source Sans Pro" panose="020B0503030403020204" pitchFamily="34" charset="0"/>
              </a:rPr>
              <a:t>Thompson &amp; Associates</a:t>
            </a:r>
          </a:p>
        </p:txBody>
      </p:sp>
      <p:sp>
        <p:nvSpPr>
          <p:cNvPr id="4" name="TextBox 3">
            <a:extLst>
              <a:ext uri="{FF2B5EF4-FFF2-40B4-BE49-F238E27FC236}">
                <a16:creationId xmlns:a16="http://schemas.microsoft.com/office/drawing/2014/main" id="{EDA69FDD-8570-4566-A502-594042D2E64A}"/>
              </a:ext>
            </a:extLst>
          </p:cNvPr>
          <p:cNvSpPr txBox="1"/>
          <p:nvPr/>
        </p:nvSpPr>
        <p:spPr>
          <a:xfrm>
            <a:off x="5651769" y="295340"/>
            <a:ext cx="6361889"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t>Provides leadership and direction to over 35 seasoned charitable estate planners</a:t>
            </a:r>
            <a:b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br>
            <a:endParaRPr lang="en-US" sz="20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t>Has planned thousands of estates, which has generated billions of dollars to charity during his thirty plus years working with nonprofits</a:t>
            </a:r>
            <a:b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br>
            <a:endParaRPr lang="en-US" sz="20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t>Speaks to organizations from coast to coast on successful fundraising techniques, nonprofit management and charitable estate planning</a:t>
            </a:r>
            <a:b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br>
            <a:endParaRPr lang="en-US" sz="20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t>Serves as the Chair of the Charitable Estate Planning Institute, a 501(c)(3) public charity offering top level education on charitable estate planning for development staff, gift planning officers and professional advisors</a:t>
            </a:r>
          </a:p>
          <a:p>
            <a:pPr marL="342900" indent="-342900">
              <a:buFont typeface="Arial" panose="020B0604020202020204" pitchFamily="34" charset="0"/>
              <a:buChar char="•"/>
            </a:pPr>
            <a:endParaRPr lang="en-US" sz="20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000" dirty="0">
                <a:solidFill>
                  <a:schemeClr val="tx1">
                    <a:lumMod val="75000"/>
                    <a:lumOff val="25000"/>
                  </a:schemeClr>
                </a:solidFill>
                <a:latin typeface="Source Sans Pro" panose="020B0503030403020204" pitchFamily="34" charset="0"/>
                <a:ea typeface="Source Sans Pro" panose="020B0503030403020204" pitchFamily="34" charset="0"/>
              </a:rPr>
              <a:t>Obtained his Doctor of Education in Higher Education Administration from Vanderbilt University. His doctoral dissertation was on successful fundraising methods.</a:t>
            </a:r>
          </a:p>
        </p:txBody>
      </p:sp>
      <p:sp>
        <p:nvSpPr>
          <p:cNvPr id="2" name="Rectangle 6">
            <a:extLst>
              <a:ext uri="{FF2B5EF4-FFF2-40B4-BE49-F238E27FC236}">
                <a16:creationId xmlns:a16="http://schemas.microsoft.com/office/drawing/2014/main" id="{920AB8C6-C8CC-DC52-B5E7-EDA9D54B7CB5}"/>
              </a:ext>
            </a:extLst>
          </p:cNvPr>
          <p:cNvSpPr txBox="1">
            <a:spLocks noChangeArrowheads="1"/>
          </p:cNvSpPr>
          <p:nvPr/>
        </p:nvSpPr>
        <p:spPr>
          <a:xfrm>
            <a:off x="1031631" y="125500"/>
            <a:ext cx="9745907" cy="97646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tabLst>
                <a:tab pos="1943100" algn="l"/>
              </a:tabLst>
              <a:defRPr/>
            </a:pPr>
            <a:endParaRPr lang="en-US" sz="3200" b="1" dirty="0">
              <a:solidFill>
                <a:srgbClr val="000000"/>
              </a:solidFill>
              <a:ea typeface="Calibri" panose="020F0502020204030204" pitchFamily="34" charset="0"/>
              <a:cs typeface="Arial" panose="020B0604020202020204" pitchFamily="34" charset="0"/>
            </a:endParaRPr>
          </a:p>
          <a:p>
            <a:pPr algn="l">
              <a:tabLst>
                <a:tab pos="1943100" algn="l"/>
              </a:tabLst>
              <a:defRPr/>
            </a:pPr>
            <a:r>
              <a:rPr lang="en-US" sz="5400" dirty="0">
                <a:solidFill>
                  <a:schemeClr val="tx1">
                    <a:lumMod val="75000"/>
                    <a:lumOff val="25000"/>
                  </a:schemeClr>
                </a:solidFill>
                <a:latin typeface="Impact" panose="020B0806030902050204" pitchFamily="34" charset="0"/>
                <a:ea typeface="Calibri" panose="020F0502020204030204" pitchFamily="34" charset="0"/>
                <a:cs typeface="Times New Roman" panose="02020603050405020304" pitchFamily="18" charset="0"/>
              </a:rPr>
              <a:t>PRESENTER</a:t>
            </a:r>
            <a:endParaRPr lang="en-US" altLang="en-US" sz="6600" dirty="0">
              <a:solidFill>
                <a:schemeClr val="tx1">
                  <a:lumMod val="75000"/>
                  <a:lumOff val="25000"/>
                </a:schemeClr>
              </a:solidFill>
              <a:latin typeface="Impact" panose="020B0806030902050204" pitchFamily="34" charset="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nSpc>
                <a:spcPct val="60000"/>
              </a:lnSpc>
              <a:spcBef>
                <a:spcPct val="50000"/>
              </a:spcBef>
              <a:tabLst>
                <a:tab pos="1943100" algn="l"/>
              </a:tabLst>
              <a:defRPr/>
            </a:pPr>
            <a:endParaRPr lang="en-US" altLang="en-US" sz="3200" dirty="0">
              <a:ea typeface="Times New Roman" panose="02020603050405020304" pitchFamily="18" charset="0"/>
              <a:cs typeface="Arial" panose="020B0604020202020204" pitchFamily="34" charset="0"/>
            </a:endParaRPr>
          </a:p>
          <a:p>
            <a:pPr algn="l">
              <a:lnSpc>
                <a:spcPct val="60000"/>
              </a:lnSpc>
              <a:spcBef>
                <a:spcPct val="50000"/>
              </a:spcBef>
              <a:tabLst>
                <a:tab pos="1943100" algn="l"/>
              </a:tabLst>
              <a:defRPr/>
            </a:pPr>
            <a:endParaRPr lang="en-US" altLang="en-US" sz="3200" b="1"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77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4E1520-2F1C-40EB-80FF-4CF941C02B1A}"/>
              </a:ext>
            </a:extLst>
          </p:cNvPr>
          <p:cNvSpPr>
            <a:spLocks noGrp="1"/>
          </p:cNvSpPr>
          <p:nvPr>
            <p:ph type="title"/>
          </p:nvPr>
        </p:nvSpPr>
        <p:spPr/>
        <p:txBody>
          <a:bodyPr>
            <a:normAutofit fontScale="90000"/>
          </a:bodyPr>
          <a:lstStyle/>
          <a:p>
            <a:r>
              <a:rPr lang="en-US" sz="6600" b="0">
                <a:latin typeface="Norwester" panose="00000506000000000000" pitchFamily="50" charset="0"/>
              </a:rPr>
              <a:t>13 CHARACTERISTICS OF HIGH PROPENSITY DONORS</a:t>
            </a:r>
            <a:endParaRPr lang="en-US" sz="6600" b="0" dirty="0">
              <a:latin typeface="Norwester" panose="00000506000000000000" pitchFamily="50" charset="0"/>
            </a:endParaRPr>
          </a:p>
        </p:txBody>
      </p:sp>
      <p:pic>
        <p:nvPicPr>
          <p:cNvPr id="3" name="Picture 2">
            <a:extLst>
              <a:ext uri="{FF2B5EF4-FFF2-40B4-BE49-F238E27FC236}">
                <a16:creationId xmlns:a16="http://schemas.microsoft.com/office/drawing/2014/main" id="{D19052F5-01CA-4AED-B591-1A210450C53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374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F243C7-AC6B-45D8-9DA7-481CE6D336AE}"/>
              </a:ext>
            </a:extLst>
          </p:cNvPr>
          <p:cNvSpPr>
            <a:spLocks noGrp="1"/>
          </p:cNvSpPr>
          <p:nvPr>
            <p:ph type="title"/>
          </p:nvPr>
        </p:nvSpPr>
        <p:spPr/>
        <p:txBody>
          <a:bodyPr/>
          <a:lstStyle/>
          <a:p>
            <a:pPr defTabSz="914378">
              <a:lnSpc>
                <a:spcPct val="86000"/>
              </a:lnSpc>
            </a:pPr>
            <a:r>
              <a:rPr lang="en-US" sz="4000" kern="800" spc="-40">
                <a:solidFill>
                  <a:srgbClr val="BF311A"/>
                </a:solidFill>
                <a:cs typeface="Calibri Light" panose="020F0302020204030204" pitchFamily="34" charset="0"/>
              </a:rPr>
              <a:t>WHERE</a:t>
            </a:r>
            <a:r>
              <a:rPr lang="en-US" sz="4000" kern="800" spc="-40">
                <a:cs typeface="Calibri Light" panose="020F0302020204030204" pitchFamily="34" charset="0"/>
              </a:rPr>
              <a:t> </a:t>
            </a:r>
            <a:r>
              <a:rPr lang="en-US" sz="4000" kern="800" spc="-40">
                <a:solidFill>
                  <a:schemeClr val="tx1">
                    <a:lumMod val="75000"/>
                    <a:lumOff val="25000"/>
                  </a:schemeClr>
                </a:solidFill>
                <a:cs typeface="Calibri Light" panose="020F0302020204030204" pitchFamily="34" charset="0"/>
              </a:rPr>
              <a:t>ARE NONPROFITS LOOKING FOR GIFTS?</a:t>
            </a:r>
            <a:endParaRPr lang="en-US" sz="4000" kern="800" spc="-40" dirty="0">
              <a:solidFill>
                <a:schemeClr val="tx1">
                  <a:lumMod val="75000"/>
                  <a:lumOff val="25000"/>
                </a:schemeClr>
              </a:solidFill>
              <a:cs typeface="Calibri Light" panose="020F0302020204030204" pitchFamily="34" charset="0"/>
            </a:endParaRPr>
          </a:p>
        </p:txBody>
      </p:sp>
      <p:pic>
        <p:nvPicPr>
          <p:cNvPr id="3" name="Picture 2">
            <a:extLst>
              <a:ext uri="{FF2B5EF4-FFF2-40B4-BE49-F238E27FC236}">
                <a16:creationId xmlns:a16="http://schemas.microsoft.com/office/drawing/2014/main" id="{AF2F7C35-0008-40AD-8A1A-3D452A56FB1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6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D8B3EC-AC36-46EE-93BA-9EC58ED11D87}"/>
              </a:ext>
            </a:extLst>
          </p:cNvPr>
          <p:cNvSpPr>
            <a:spLocks noGrp="1"/>
          </p:cNvSpPr>
          <p:nvPr>
            <p:ph type="title"/>
          </p:nvPr>
        </p:nvSpPr>
        <p:spPr/>
        <p:txBody>
          <a:bodyPr/>
          <a:lstStyle/>
          <a:p>
            <a:pPr defTabSz="914378">
              <a:lnSpc>
                <a:spcPct val="86000"/>
              </a:lnSpc>
            </a:pPr>
            <a:r>
              <a:rPr lang="en-US" sz="4000" kern="800" spc="-40">
                <a:solidFill>
                  <a:srgbClr val="BF311A"/>
                </a:solidFill>
                <a:cs typeface="Calibri Light" panose="020F0302020204030204" pitchFamily="34" charset="0"/>
              </a:rPr>
              <a:t>WHERE</a:t>
            </a:r>
            <a:r>
              <a:rPr lang="en-US" sz="4000" kern="800" spc="-40">
                <a:cs typeface="Calibri Light" panose="020F0302020204030204" pitchFamily="34" charset="0"/>
              </a:rPr>
              <a:t> </a:t>
            </a:r>
            <a:r>
              <a:rPr lang="en-US" sz="4000" kern="800" spc="-40">
                <a:solidFill>
                  <a:schemeClr val="tx1">
                    <a:lumMod val="75000"/>
                    <a:lumOff val="25000"/>
                  </a:schemeClr>
                </a:solidFill>
                <a:cs typeface="Calibri Light" panose="020F0302020204030204" pitchFamily="34" charset="0"/>
              </a:rPr>
              <a:t>ARE NONPROFITS LOOKING FOR GIFTS?</a:t>
            </a:r>
            <a:endParaRPr lang="en-US" sz="4000" kern="800" spc="-40" dirty="0">
              <a:solidFill>
                <a:schemeClr val="tx1">
                  <a:lumMod val="75000"/>
                  <a:lumOff val="25000"/>
                </a:schemeClr>
              </a:solidFill>
              <a:cs typeface="Calibri Light" panose="020F0302020204030204" pitchFamily="34" charset="0"/>
            </a:endParaRPr>
          </a:p>
        </p:txBody>
      </p:sp>
      <p:pic>
        <p:nvPicPr>
          <p:cNvPr id="3" name="Picture 2">
            <a:extLst>
              <a:ext uri="{FF2B5EF4-FFF2-40B4-BE49-F238E27FC236}">
                <a16:creationId xmlns:a16="http://schemas.microsoft.com/office/drawing/2014/main" id="{21F05162-5819-4AEF-AEAE-4E6C6CA5E43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154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71DDAA-4B4F-47ED-BD13-7253F7223953}"/>
              </a:ext>
            </a:extLst>
          </p:cNvPr>
          <p:cNvSpPr>
            <a:spLocks noGrp="1"/>
          </p:cNvSpPr>
          <p:nvPr>
            <p:ph type="title"/>
          </p:nvPr>
        </p:nvSpPr>
        <p:spPr/>
        <p:txBody>
          <a:bodyPr/>
          <a:lstStyle/>
          <a:p>
            <a:pPr defTabSz="914378">
              <a:lnSpc>
                <a:spcPct val="86000"/>
              </a:lnSpc>
            </a:pPr>
            <a:r>
              <a:rPr lang="en-US" sz="4000" kern="800" spc="-40">
                <a:solidFill>
                  <a:schemeClr val="tx1">
                    <a:lumMod val="75000"/>
                    <a:lumOff val="25000"/>
                  </a:schemeClr>
                </a:solidFill>
                <a:cs typeface="Calibri Light" panose="020F0302020204030204" pitchFamily="34" charset="0"/>
              </a:rPr>
              <a:t>THREE TYPES OF </a:t>
            </a:r>
            <a:r>
              <a:rPr lang="en-US" sz="4000" kern="800" spc="-40">
                <a:solidFill>
                  <a:srgbClr val="BF311A"/>
                </a:solidFill>
                <a:cs typeface="Calibri Light" panose="020F0302020204030204" pitchFamily="34" charset="0"/>
              </a:rPr>
              <a:t>DONORS</a:t>
            </a:r>
            <a:endParaRPr lang="en-US" sz="4000" kern="800" spc="-40" dirty="0">
              <a:solidFill>
                <a:srgbClr val="BF311A"/>
              </a:solidFill>
              <a:cs typeface="Calibri Light" panose="020F0302020204030204" pitchFamily="34" charset="0"/>
            </a:endParaRPr>
          </a:p>
        </p:txBody>
      </p:sp>
      <p:pic>
        <p:nvPicPr>
          <p:cNvPr id="3" name="Picture 2">
            <a:extLst>
              <a:ext uri="{FF2B5EF4-FFF2-40B4-BE49-F238E27FC236}">
                <a16:creationId xmlns:a16="http://schemas.microsoft.com/office/drawing/2014/main" id="{02FB6E06-98BA-4D64-A3AD-F69C33397B1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0265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1070</Words>
  <Application>Microsoft Macintosh PowerPoint</Application>
  <PresentationFormat>Widescreen</PresentationFormat>
  <Paragraphs>117</Paragraphs>
  <Slides>32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Georgia</vt:lpstr>
      <vt:lpstr>Impact</vt:lpstr>
      <vt:lpstr>Norwester</vt:lpstr>
      <vt:lpstr>Source Sans Pro</vt:lpstr>
      <vt:lpstr>Office Theme</vt:lpstr>
      <vt:lpstr>1_Office Theme</vt:lpstr>
      <vt:lpstr>13 CHARACTERISTICS OF HIGH PROPENSITY DONORS</vt:lpstr>
      <vt:lpstr> </vt:lpstr>
      <vt:lpstr> </vt:lpstr>
      <vt:lpstr>13 CHARACTERISTICS OF HIGH PROPENSITY DONORS</vt:lpstr>
      <vt:lpstr>PowerPoint Presentation</vt:lpstr>
      <vt:lpstr>13 CHARACTERISTICS OF HIGH PROPENSITY DONORS</vt:lpstr>
      <vt:lpstr>WHERE ARE NONPROFITS LOOKING FOR GIFTS?</vt:lpstr>
      <vt:lpstr>WHERE ARE NONPROFITS LOOKING FOR GIFTS?</vt:lpstr>
      <vt:lpstr>THREE TYPES OF DONORS</vt:lpstr>
      <vt:lpstr>3 TYPES OF DONORS &amp; THE IMPACT ON THEIR GIVING</vt:lpstr>
      <vt:lpstr>Two Types of  Wealth Accumulators</vt:lpstr>
      <vt:lpstr>PowerPoint Presentation</vt:lpstr>
      <vt:lpstr>CONSISTENCY IN DONATING AT A HIGH LEVEL</vt:lpstr>
      <vt:lpstr>NO CHILDREN</vt:lpstr>
      <vt:lpstr>WITH CHILDREN</vt:lpstr>
      <vt:lpstr>HIGHEST AMOUNT EVER DONATED  In any one year during life</vt:lpstr>
      <vt:lpstr>HAVING FUNDED A TRUST</vt:lpstr>
      <vt:lpstr>FEMALE</vt:lpstr>
      <vt:lpstr>WEALTHY</vt:lpstr>
      <vt:lpstr>NOT MARRIED</vt:lpstr>
      <vt:lpstr>GROWING TRAJECTORY OF WEALTH  Leading up to death</vt:lpstr>
      <vt:lpstr>CONSISTENCY IN VOLUNTEERING</vt:lpstr>
      <vt:lpstr>religious</vt:lpstr>
      <vt:lpstr>HEALTH-RELATED</vt:lpstr>
      <vt:lpstr>AGE</vt:lpstr>
      <vt:lpstr>Is this the golden age of planned giving?</vt:lpstr>
      <vt:lpstr>A SIMPLE TOOL  To help donors decide how much &amp; when to give to heirs</vt:lpstr>
      <vt:lpstr>PowerPoint Presentation</vt:lpstr>
      <vt:lpstr>PowerPoint Presentation</vt:lpstr>
      <vt:lpstr>PowerPoint Presentation</vt:lpstr>
      <vt:lpstr>PowerPoint Presentation</vt:lpstr>
      <vt:lpstr>13 CHARACTERISTICS OF HIGH PROPENSITY DONORS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CHARACTERISTICS OF HIGH PROPENSITY DONORS</dc:title>
  <dc:creator>Katie Grassmann</dc:creator>
  <cp:lastModifiedBy>Jen Lennon</cp:lastModifiedBy>
  <cp:revision>4</cp:revision>
  <dcterms:created xsi:type="dcterms:W3CDTF">2022-01-18T23:22:14Z</dcterms:created>
  <dcterms:modified xsi:type="dcterms:W3CDTF">2022-07-25T19:15:42Z</dcterms:modified>
</cp:coreProperties>
</file>